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266" r:id="rId2"/>
    <p:sldId id="3409" r:id="rId3"/>
    <p:sldId id="3415" r:id="rId4"/>
    <p:sldId id="3400" r:id="rId5"/>
    <p:sldId id="3278" r:id="rId6"/>
    <p:sldId id="3410" r:id="rId7"/>
    <p:sldId id="3411" r:id="rId8"/>
    <p:sldId id="3412" r:id="rId9"/>
    <p:sldId id="3413" r:id="rId10"/>
    <p:sldId id="34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44"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Galindo" initials="TG" lastIdx="1" clrIdx="0">
    <p:extLst>
      <p:ext uri="{19B8F6BF-5375-455C-9EA6-DF929625EA0E}">
        <p15:presenceInfo xmlns:p15="http://schemas.microsoft.com/office/powerpoint/2012/main" userId="S-1-5-21-42104206-316175096-1213672966-25300" providerId="AD"/>
      </p:ext>
    </p:extLst>
  </p:cmAuthor>
  <p:cmAuthor id="2" name="Christine Deakers" initials="CD" lastIdx="9" clrIdx="1">
    <p:extLst>
      <p:ext uri="{19B8F6BF-5375-455C-9EA6-DF929625EA0E}">
        <p15:presenceInfo xmlns:p15="http://schemas.microsoft.com/office/powerpoint/2012/main" userId="S::cdeakers@bvp.com::3430b46b-977d-4235-a3a9-76e8d1c5c5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8CF"/>
    <a:srgbClr val="EDF3F9"/>
    <a:srgbClr val="EEF3F9"/>
    <a:srgbClr val="D4AE71"/>
    <a:srgbClr val="015089"/>
    <a:srgbClr val="F5A701"/>
    <a:srgbClr val="6695B7"/>
    <a:srgbClr val="676967"/>
    <a:srgbClr val="54585A"/>
    <a:srgbClr val="C7D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4" autoAdjust="0"/>
    <p:restoredTop sz="96386" autoAdjust="0"/>
  </p:normalViewPr>
  <p:slideViewPr>
    <p:cSldViewPr snapToGrid="0" snapToObjects="1">
      <p:cViewPr varScale="1">
        <p:scale>
          <a:sx n="59" d="100"/>
          <a:sy n="59" d="100"/>
        </p:scale>
        <p:origin x="808" y="64"/>
      </p:cViewPr>
      <p:guideLst>
        <p:guide pos="7344"/>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uropa-Light"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uropa-Light" panose="02000000000000000000" pitchFamily="2" charset="77"/>
              </a:defRPr>
            </a:lvl1pPr>
          </a:lstStyle>
          <a:p>
            <a:fld id="{989B8692-9CF9-1044-8843-C4B131F81B0E}" type="datetimeFigureOut">
              <a:rPr lang="en-US" smtClean="0"/>
              <a:pPr/>
              <a:t>3/31/2022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uropa-Light"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uropa-Light" panose="02000000000000000000" pitchFamily="2" charset="77"/>
              </a:defRPr>
            </a:lvl1pPr>
          </a:lstStyle>
          <a:p>
            <a:fld id="{60FF1EE2-8E40-D94D-902C-166E4CE839BF}" type="slidenum">
              <a:rPr lang="en-US" smtClean="0"/>
              <a:pPr/>
              <a:t>‹#›</a:t>
            </a:fld>
            <a:endParaRPr lang="en-US" dirty="0"/>
          </a:p>
        </p:txBody>
      </p:sp>
    </p:spTree>
    <p:extLst>
      <p:ext uri="{BB962C8B-B14F-4D97-AF65-F5344CB8AC3E}">
        <p14:creationId xmlns:p14="http://schemas.microsoft.com/office/powerpoint/2010/main" val="220120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uropa-Light" panose="02000000000000000000" pitchFamily="2" charset="77"/>
        <a:ea typeface="+mn-ea"/>
        <a:cs typeface="+mn-cs"/>
      </a:defRPr>
    </a:lvl1pPr>
    <a:lvl2pPr marL="457200" algn="l" defTabSz="914400" rtl="0" eaLnBrk="1" latinLnBrk="0" hangingPunct="1">
      <a:defRPr sz="1200" b="0" i="0" kern="1200">
        <a:solidFill>
          <a:schemeClr val="tx1"/>
        </a:solidFill>
        <a:latin typeface="Europa-Light" panose="02000000000000000000" pitchFamily="2" charset="77"/>
        <a:ea typeface="+mn-ea"/>
        <a:cs typeface="+mn-cs"/>
      </a:defRPr>
    </a:lvl2pPr>
    <a:lvl3pPr marL="914400" algn="l" defTabSz="914400" rtl="0" eaLnBrk="1" latinLnBrk="0" hangingPunct="1">
      <a:defRPr sz="1200" b="0" i="0" kern="1200">
        <a:solidFill>
          <a:schemeClr val="tx1"/>
        </a:solidFill>
        <a:latin typeface="Europa-Light" panose="02000000000000000000" pitchFamily="2" charset="77"/>
        <a:ea typeface="+mn-ea"/>
        <a:cs typeface="+mn-cs"/>
      </a:defRPr>
    </a:lvl3pPr>
    <a:lvl4pPr marL="1371600" algn="l" defTabSz="914400" rtl="0" eaLnBrk="1" latinLnBrk="0" hangingPunct="1">
      <a:defRPr sz="1200" b="0" i="0" kern="1200">
        <a:solidFill>
          <a:schemeClr val="tx1"/>
        </a:solidFill>
        <a:latin typeface="Europa-Light" panose="02000000000000000000" pitchFamily="2" charset="77"/>
        <a:ea typeface="+mn-ea"/>
        <a:cs typeface="+mn-cs"/>
      </a:defRPr>
    </a:lvl4pPr>
    <a:lvl5pPr marL="1828800" algn="l" defTabSz="914400" rtl="0" eaLnBrk="1" latinLnBrk="0" hangingPunct="1">
      <a:defRPr sz="1200" b="0" i="0" kern="1200">
        <a:solidFill>
          <a:schemeClr val="tx1"/>
        </a:solidFill>
        <a:latin typeface="Europa-Light"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3</a:t>
            </a:fld>
            <a:endParaRPr lang="en-US" dirty="0"/>
          </a:p>
        </p:txBody>
      </p:sp>
    </p:spTree>
    <p:extLst>
      <p:ext uri="{BB962C8B-B14F-4D97-AF65-F5344CB8AC3E}">
        <p14:creationId xmlns:p14="http://schemas.microsoft.com/office/powerpoint/2010/main" val="425898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4</a:t>
            </a:fld>
            <a:endParaRPr lang="en-US" dirty="0"/>
          </a:p>
        </p:txBody>
      </p:sp>
    </p:spTree>
    <p:extLst>
      <p:ext uri="{BB962C8B-B14F-4D97-AF65-F5344CB8AC3E}">
        <p14:creationId xmlns:p14="http://schemas.microsoft.com/office/powerpoint/2010/main" val="237430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6</a:t>
            </a:fld>
            <a:endParaRPr lang="en-US" dirty="0"/>
          </a:p>
        </p:txBody>
      </p:sp>
    </p:spTree>
    <p:extLst>
      <p:ext uri="{BB962C8B-B14F-4D97-AF65-F5344CB8AC3E}">
        <p14:creationId xmlns:p14="http://schemas.microsoft.com/office/powerpoint/2010/main" val="340586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7</a:t>
            </a:fld>
            <a:endParaRPr lang="en-US" dirty="0"/>
          </a:p>
        </p:txBody>
      </p:sp>
    </p:spTree>
    <p:extLst>
      <p:ext uri="{BB962C8B-B14F-4D97-AF65-F5344CB8AC3E}">
        <p14:creationId xmlns:p14="http://schemas.microsoft.com/office/powerpoint/2010/main" val="24567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8</a:t>
            </a:fld>
            <a:endParaRPr lang="en-US" dirty="0"/>
          </a:p>
        </p:txBody>
      </p:sp>
    </p:spTree>
    <p:extLst>
      <p:ext uri="{BB962C8B-B14F-4D97-AF65-F5344CB8AC3E}">
        <p14:creationId xmlns:p14="http://schemas.microsoft.com/office/powerpoint/2010/main" val="59977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9</a:t>
            </a:fld>
            <a:endParaRPr lang="en-US" dirty="0"/>
          </a:p>
        </p:txBody>
      </p:sp>
    </p:spTree>
    <p:extLst>
      <p:ext uri="{BB962C8B-B14F-4D97-AF65-F5344CB8AC3E}">
        <p14:creationId xmlns:p14="http://schemas.microsoft.com/office/powerpoint/2010/main" val="49137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F1EE2-8E40-D94D-902C-166E4CE839BF}" type="slidenum">
              <a:rPr lang="en-US" smtClean="0"/>
              <a:pPr/>
              <a:t>10</a:t>
            </a:fld>
            <a:endParaRPr lang="en-US" dirty="0"/>
          </a:p>
        </p:txBody>
      </p:sp>
    </p:spTree>
    <p:extLst>
      <p:ext uri="{BB962C8B-B14F-4D97-AF65-F5344CB8AC3E}">
        <p14:creationId xmlns:p14="http://schemas.microsoft.com/office/powerpoint/2010/main" val="274301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37BE7-8CB2-0D41-A8D1-272D3E106B7B}"/>
              </a:ext>
            </a:extLst>
          </p:cNvPr>
          <p:cNvSpPr/>
          <p:nvPr userDrawn="1"/>
        </p:nvSpPr>
        <p:spPr>
          <a:xfrm>
            <a:off x="-3094" y="-19058"/>
            <a:ext cx="12195094" cy="6869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60B9FA-3748-5743-8D39-41E644F2E558}"/>
              </a:ext>
            </a:extLst>
          </p:cNvPr>
          <p:cNvSpPr>
            <a:spLocks noGrp="1"/>
          </p:cNvSpPr>
          <p:nvPr>
            <p:ph type="ctrTitle"/>
          </p:nvPr>
        </p:nvSpPr>
        <p:spPr>
          <a:xfrm>
            <a:off x="630837" y="3097237"/>
            <a:ext cx="6817800" cy="979348"/>
          </a:xfrm>
          <a:prstGeom prst="rect">
            <a:avLst/>
          </a:prstGeom>
        </p:spPr>
        <p:txBody>
          <a:bodyPr anchor="ctr">
            <a:noAutofit/>
          </a:bodyPr>
          <a:lstStyle>
            <a:lvl1pPr algn="l">
              <a:defRPr sz="3600">
                <a:solidFill>
                  <a:schemeClr val="bg1"/>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64CC1C4C-ED6F-CF41-A270-F5844F5B3C25}"/>
              </a:ext>
            </a:extLst>
          </p:cNvPr>
          <p:cNvPicPr>
            <a:picLocks noChangeAspect="1"/>
          </p:cNvPicPr>
          <p:nvPr userDrawn="1"/>
        </p:nvPicPr>
        <p:blipFill>
          <a:blip r:embed="rId2"/>
          <a:stretch>
            <a:fillRect/>
          </a:stretch>
        </p:blipFill>
        <p:spPr>
          <a:xfrm>
            <a:off x="9348951" y="459808"/>
            <a:ext cx="2335754" cy="1005417"/>
          </a:xfrm>
          <a:prstGeom prst="rect">
            <a:avLst/>
          </a:prstGeom>
        </p:spPr>
      </p:pic>
      <p:sp>
        <p:nvSpPr>
          <p:cNvPr id="4" name="Right Triangle 3">
            <a:extLst>
              <a:ext uri="{FF2B5EF4-FFF2-40B4-BE49-F238E27FC236}">
                <a16:creationId xmlns:a16="http://schemas.microsoft.com/office/drawing/2014/main" id="{55A3FA1A-A976-0C44-9456-9792DE07509A}"/>
              </a:ext>
            </a:extLst>
          </p:cNvPr>
          <p:cNvSpPr>
            <a:spLocks noChangeAspect="1"/>
          </p:cNvSpPr>
          <p:nvPr userDrawn="1"/>
        </p:nvSpPr>
        <p:spPr>
          <a:xfrm rot="16200000">
            <a:off x="9699087" y="4350799"/>
            <a:ext cx="2335751" cy="2335752"/>
          </a:xfrm>
          <a:prstGeom prst="rtTriangle">
            <a:avLst/>
          </a:prstGeom>
          <a:solidFill>
            <a:srgbClr val="66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84C7F88B-9222-E545-9801-2863282019B8}"/>
              </a:ext>
            </a:extLst>
          </p:cNvPr>
          <p:cNvSpPr>
            <a:spLocks noGrp="1"/>
          </p:cNvSpPr>
          <p:nvPr>
            <p:ph type="body" sz="quarter" idx="10" hasCustomPrompt="1"/>
          </p:nvPr>
        </p:nvSpPr>
        <p:spPr>
          <a:xfrm>
            <a:off x="587930" y="914403"/>
            <a:ext cx="3410863" cy="2277562"/>
          </a:xfrm>
          <a:prstGeom prst="rect">
            <a:avLst/>
          </a:prstGeom>
        </p:spPr>
        <p:txBody>
          <a:bodyPr/>
          <a:lstStyle>
            <a:lvl1pPr marL="0" indent="0">
              <a:buNone/>
              <a:defRPr sz="16600">
                <a:solidFill>
                  <a:schemeClr val="bg1">
                    <a:alpha val="30000"/>
                  </a:schemeClr>
                </a:solidFill>
                <a:latin typeface="Europa-Bold" panose="02000000000000000000" pitchFamily="2" charset="77"/>
              </a:defRPr>
            </a:lvl1pPr>
          </a:lstStyle>
          <a:p>
            <a:pPr lvl="0"/>
            <a:r>
              <a:rPr lang="en-US" dirty="0"/>
              <a:t>01</a:t>
            </a:r>
          </a:p>
        </p:txBody>
      </p:sp>
    </p:spTree>
    <p:extLst>
      <p:ext uri="{BB962C8B-B14F-4D97-AF65-F5344CB8AC3E}">
        <p14:creationId xmlns:p14="http://schemas.microsoft.com/office/powerpoint/2010/main" val="34927039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op Title">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84A201C3-0BEE-7143-8C07-E72519C32821}"/>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853CDB5A-E57D-B74C-84C8-99BBB0B43A2E}"/>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558543546"/>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13268B71-5A87-684E-9E00-D50AF1688E07}"/>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375311280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2 Line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3176640"/>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9" name="Text Placeholder 7">
            <a:extLst>
              <a:ext uri="{FF2B5EF4-FFF2-40B4-BE49-F238E27FC236}">
                <a16:creationId xmlns:a16="http://schemas.microsoft.com/office/drawing/2014/main" id="{30B6928F-7D7B-9B4C-B7AE-9153CB582C40}"/>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10" name="Text Placeholder 4">
            <a:extLst>
              <a:ext uri="{FF2B5EF4-FFF2-40B4-BE49-F238E27FC236}">
                <a16:creationId xmlns:a16="http://schemas.microsoft.com/office/drawing/2014/main" id="{A111EFA5-3FAF-DA46-A194-2F5BA5BA7B9B}"/>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Tree>
    <p:extLst>
      <p:ext uri="{BB962C8B-B14F-4D97-AF65-F5344CB8AC3E}">
        <p14:creationId xmlns:p14="http://schemas.microsoft.com/office/powerpoint/2010/main" val="1755974881"/>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pos="29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2986637"/>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22DB915-EDD9-2447-A7A5-F70AA6FFCF5B}"/>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9" name="Rectangle">
            <a:extLst>
              <a:ext uri="{FF2B5EF4-FFF2-40B4-BE49-F238E27FC236}">
                <a16:creationId xmlns:a16="http://schemas.microsoft.com/office/drawing/2014/main" id="{3F60B70D-2F74-BD4C-B74E-BEF7A514FB78}"/>
              </a:ext>
            </a:extLst>
          </p:cNvPr>
          <p:cNvSpPr/>
          <p:nvPr userDrawn="1"/>
        </p:nvSpPr>
        <p:spPr>
          <a:xfrm>
            <a:off x="9187018"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a:extLst>
              <a:ext uri="{FF2B5EF4-FFF2-40B4-BE49-F238E27FC236}">
                <a16:creationId xmlns:a16="http://schemas.microsoft.com/office/drawing/2014/main" id="{B47AF761-5E96-2F4A-B1FC-1EA3E6BCBC9C}"/>
              </a:ext>
            </a:extLst>
          </p:cNvPr>
          <p:cNvSpPr/>
          <p:nvPr userDrawn="1"/>
        </p:nvSpPr>
        <p:spPr>
          <a:xfrm>
            <a:off x="10473726"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4" name="Rectangle">
            <a:extLst>
              <a:ext uri="{FF2B5EF4-FFF2-40B4-BE49-F238E27FC236}">
                <a16:creationId xmlns:a16="http://schemas.microsoft.com/office/drawing/2014/main" id="{F1338975-E6C4-A841-AB3F-CCA9F0F2E880}"/>
              </a:ext>
            </a:extLst>
          </p:cNvPr>
          <p:cNvSpPr/>
          <p:nvPr userDrawn="1"/>
        </p:nvSpPr>
        <p:spPr>
          <a:xfrm>
            <a:off x="661666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5" name="Rectangle">
            <a:extLst>
              <a:ext uri="{FF2B5EF4-FFF2-40B4-BE49-F238E27FC236}">
                <a16:creationId xmlns:a16="http://schemas.microsoft.com/office/drawing/2014/main" id="{FC705876-503D-D14F-B154-76D78928739D}"/>
              </a:ext>
            </a:extLst>
          </p:cNvPr>
          <p:cNvSpPr/>
          <p:nvPr userDrawn="1"/>
        </p:nvSpPr>
        <p:spPr>
          <a:xfrm>
            <a:off x="7905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Rectangle">
            <a:extLst>
              <a:ext uri="{FF2B5EF4-FFF2-40B4-BE49-F238E27FC236}">
                <a16:creationId xmlns:a16="http://schemas.microsoft.com/office/drawing/2014/main" id="{F48719F0-FA59-014D-AC9E-812E6EEC4D73}"/>
              </a:ext>
            </a:extLst>
          </p:cNvPr>
          <p:cNvSpPr/>
          <p:nvPr userDrawn="1"/>
        </p:nvSpPr>
        <p:spPr>
          <a:xfrm>
            <a:off x="5323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7" name="Snip Single Corner Rectangle 16">
            <a:extLst>
              <a:ext uri="{FF2B5EF4-FFF2-40B4-BE49-F238E27FC236}">
                <a16:creationId xmlns:a16="http://schemas.microsoft.com/office/drawing/2014/main" id="{19460DA9-5713-CB40-83D9-25EF1B22E6EF}"/>
              </a:ext>
            </a:extLst>
          </p:cNvPr>
          <p:cNvSpPr/>
          <p:nvPr userDrawn="1"/>
        </p:nvSpPr>
        <p:spPr>
          <a:xfrm rot="10800000" flipH="1">
            <a:off x="5330595" y="762668"/>
            <a:ext cx="1171860"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18" name="Snip Single Corner Rectangle 17">
            <a:extLst>
              <a:ext uri="{FF2B5EF4-FFF2-40B4-BE49-F238E27FC236}">
                <a16:creationId xmlns:a16="http://schemas.microsoft.com/office/drawing/2014/main" id="{6482FEE3-D067-2546-A6ED-ACB5FF02E510}"/>
              </a:ext>
            </a:extLst>
          </p:cNvPr>
          <p:cNvSpPr/>
          <p:nvPr userDrawn="1"/>
        </p:nvSpPr>
        <p:spPr>
          <a:xfrm rot="10800000" flipH="1">
            <a:off x="6623120" y="762669"/>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19" name="Snip Single Corner Rectangle 18">
            <a:extLst>
              <a:ext uri="{FF2B5EF4-FFF2-40B4-BE49-F238E27FC236}">
                <a16:creationId xmlns:a16="http://schemas.microsoft.com/office/drawing/2014/main" id="{031CBBA8-F53F-6F40-8016-2DF22867886F}"/>
              </a:ext>
            </a:extLst>
          </p:cNvPr>
          <p:cNvSpPr/>
          <p:nvPr userDrawn="1"/>
        </p:nvSpPr>
        <p:spPr>
          <a:xfrm rot="10800000" flipH="1">
            <a:off x="791099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0" name="Snip Single Corner Rectangle 19">
            <a:extLst>
              <a:ext uri="{FF2B5EF4-FFF2-40B4-BE49-F238E27FC236}">
                <a16:creationId xmlns:a16="http://schemas.microsoft.com/office/drawing/2014/main" id="{782E457D-0A7B-3D4A-AB63-3FD630E05A81}"/>
              </a:ext>
            </a:extLst>
          </p:cNvPr>
          <p:cNvSpPr/>
          <p:nvPr userDrawn="1"/>
        </p:nvSpPr>
        <p:spPr>
          <a:xfrm rot="10800000" flipH="1">
            <a:off x="919886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1" name="Snip Single Corner Rectangle 20">
            <a:extLst>
              <a:ext uri="{FF2B5EF4-FFF2-40B4-BE49-F238E27FC236}">
                <a16:creationId xmlns:a16="http://schemas.microsoft.com/office/drawing/2014/main" id="{CB35F347-FEA3-514D-B6D3-D24A356FC275}"/>
              </a:ext>
            </a:extLst>
          </p:cNvPr>
          <p:cNvSpPr/>
          <p:nvPr userDrawn="1"/>
        </p:nvSpPr>
        <p:spPr>
          <a:xfrm rot="10800000" flipH="1">
            <a:off x="10486728"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2" name="Text Placeholder 7">
            <a:extLst>
              <a:ext uri="{FF2B5EF4-FFF2-40B4-BE49-F238E27FC236}">
                <a16:creationId xmlns:a16="http://schemas.microsoft.com/office/drawing/2014/main" id="{6ED76ACE-7B78-234A-A494-E5E1E8A143C1}"/>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23" name="Rectangle 22">
            <a:extLst>
              <a:ext uri="{FF2B5EF4-FFF2-40B4-BE49-F238E27FC236}">
                <a16:creationId xmlns:a16="http://schemas.microsoft.com/office/drawing/2014/main" id="{85F18990-09F4-0E41-94F4-B11C5BE4BF0E}"/>
              </a:ext>
            </a:extLst>
          </p:cNvPr>
          <p:cNvSpPr/>
          <p:nvPr userDrawn="1"/>
        </p:nvSpPr>
        <p:spPr>
          <a:xfrm>
            <a:off x="10614232" y="860538"/>
            <a:ext cx="8627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a:t>
            </a:r>
            <a:r>
              <a:rPr lang="en-US" sz="1200" b="1" kern="1200" dirty="0">
                <a:solidFill>
                  <a:schemeClr val="tx1"/>
                </a:solidFill>
                <a:latin typeface="Europa-Bold" panose="02000000000000000000" pitchFamily="2" charset="77"/>
                <a:ea typeface="+mn-ea"/>
                <a:cs typeface="Calibri" panose="020F0502020204030204" pitchFamily="34" charset="0"/>
              </a:rPr>
              <a:t>100MM+</a:t>
            </a:r>
          </a:p>
        </p:txBody>
      </p:sp>
      <p:sp>
        <p:nvSpPr>
          <p:cNvPr id="24" name="Rectangle 23">
            <a:extLst>
              <a:ext uri="{FF2B5EF4-FFF2-40B4-BE49-F238E27FC236}">
                <a16:creationId xmlns:a16="http://schemas.microsoft.com/office/drawing/2014/main" id="{A2C0F077-A6A6-7F4B-96D8-FFB34F8DC279}"/>
              </a:ext>
            </a:extLst>
          </p:cNvPr>
          <p:cNvSpPr/>
          <p:nvPr userDrawn="1"/>
        </p:nvSpPr>
        <p:spPr>
          <a:xfrm>
            <a:off x="9253477" y="860538"/>
            <a:ext cx="101662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$50-100MM</a:t>
            </a:r>
          </a:p>
        </p:txBody>
      </p:sp>
      <p:sp>
        <p:nvSpPr>
          <p:cNvPr id="25" name="Rectangle 24">
            <a:extLst>
              <a:ext uri="{FF2B5EF4-FFF2-40B4-BE49-F238E27FC236}">
                <a16:creationId xmlns:a16="http://schemas.microsoft.com/office/drawing/2014/main" id="{F601D98D-7FC8-0B4B-9AD0-96D42C5EBFE7}"/>
              </a:ext>
            </a:extLst>
          </p:cNvPr>
          <p:cNvSpPr/>
          <p:nvPr userDrawn="1"/>
        </p:nvSpPr>
        <p:spPr>
          <a:xfrm>
            <a:off x="8002662"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$25-50MM</a:t>
            </a:r>
          </a:p>
        </p:txBody>
      </p:sp>
      <p:sp>
        <p:nvSpPr>
          <p:cNvPr id="26" name="Rectangle 25">
            <a:extLst>
              <a:ext uri="{FF2B5EF4-FFF2-40B4-BE49-F238E27FC236}">
                <a16:creationId xmlns:a16="http://schemas.microsoft.com/office/drawing/2014/main" id="{96F0F0BA-5724-4840-8A05-C11CFC5C29E1}"/>
              </a:ext>
            </a:extLst>
          </p:cNvPr>
          <p:cNvSpPr/>
          <p:nvPr userDrawn="1"/>
        </p:nvSpPr>
        <p:spPr>
          <a:xfrm>
            <a:off x="6714144"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$10-25MM</a:t>
            </a:r>
          </a:p>
        </p:txBody>
      </p:sp>
      <p:sp>
        <p:nvSpPr>
          <p:cNvPr id="28" name="Rectangle 27">
            <a:extLst>
              <a:ext uri="{FF2B5EF4-FFF2-40B4-BE49-F238E27FC236}">
                <a16:creationId xmlns:a16="http://schemas.microsoft.com/office/drawing/2014/main" id="{E911E416-9401-864B-8F3C-0F17E82686E4}"/>
              </a:ext>
            </a:extLst>
          </p:cNvPr>
          <p:cNvSpPr/>
          <p:nvPr userDrawn="1"/>
        </p:nvSpPr>
        <p:spPr>
          <a:xfrm>
            <a:off x="5489121" y="860538"/>
            <a:ext cx="8098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$1-10MM</a:t>
            </a:r>
          </a:p>
        </p:txBody>
      </p:sp>
    </p:spTree>
    <p:extLst>
      <p:ext uri="{BB962C8B-B14F-4D97-AF65-F5344CB8AC3E}">
        <p14:creationId xmlns:p14="http://schemas.microsoft.com/office/powerpoint/2010/main" val="527006857"/>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288" userDrawn="1">
          <p15:clr>
            <a:srgbClr val="FBAE40"/>
          </p15:clr>
        </p15:guide>
        <p15:guide id="3" pos="240" userDrawn="1">
          <p15:clr>
            <a:srgbClr val="FBAE40"/>
          </p15:clr>
        </p15:guide>
        <p15:guide id="4" pos="7440" userDrawn="1">
          <p15:clr>
            <a:srgbClr val="FBAE40"/>
          </p15:clr>
        </p15:guide>
        <p15:guide id="5" orient="horz" pos="864" userDrawn="1">
          <p15:clr>
            <a:srgbClr val="FBAE40"/>
          </p15:clr>
        </p15:guide>
        <p15:guide id="6" pos="29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ft Title 2 Line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B6C2D6-FD07-954E-A844-F44E84B6E245}"/>
              </a:ext>
            </a:extLst>
          </p:cNvPr>
          <p:cNvSpPr>
            <a:spLocks noGrp="1"/>
          </p:cNvSpPr>
          <p:nvPr>
            <p:ph type="title"/>
          </p:nvPr>
        </p:nvSpPr>
        <p:spPr>
          <a:xfrm>
            <a:off x="393192" y="2611214"/>
            <a:ext cx="3591338" cy="267914"/>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0C38F4D3-D714-2B46-900B-F4FBBEB4A4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030" y="6450545"/>
            <a:ext cx="171796" cy="249581"/>
          </a:xfrm>
          <a:prstGeom prst="rect">
            <a:avLst/>
          </a:prstGeom>
        </p:spPr>
      </p:pic>
      <p:sp>
        <p:nvSpPr>
          <p:cNvPr id="3" name="Rechteck 1">
            <a:extLst>
              <a:ext uri="{FF2B5EF4-FFF2-40B4-BE49-F238E27FC236}">
                <a16:creationId xmlns:a16="http://schemas.microsoft.com/office/drawing/2014/main" id="{289AC003-D501-D044-9D7E-679EFC8E0DA1}"/>
              </a:ext>
            </a:extLst>
          </p:cNvPr>
          <p:cNvSpPr/>
          <p:nvPr userDrawn="1"/>
        </p:nvSpPr>
        <p:spPr>
          <a:xfrm>
            <a:off x="4197746" y="0"/>
            <a:ext cx="7994254" cy="685799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3" name="Text Placeholder 12">
            <a:extLst>
              <a:ext uri="{FF2B5EF4-FFF2-40B4-BE49-F238E27FC236}">
                <a16:creationId xmlns:a16="http://schemas.microsoft.com/office/drawing/2014/main" id="{17346DC9-96D7-1342-A8D7-FA9F9F870DF2}"/>
              </a:ext>
            </a:extLst>
          </p:cNvPr>
          <p:cNvSpPr>
            <a:spLocks noGrp="1"/>
          </p:cNvSpPr>
          <p:nvPr>
            <p:ph type="body" sz="quarter" idx="10"/>
          </p:nvPr>
        </p:nvSpPr>
        <p:spPr>
          <a:xfrm>
            <a:off x="393192" y="3176640"/>
            <a:ext cx="3591338" cy="914400"/>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9" name="Rectangle">
            <a:extLst>
              <a:ext uri="{FF2B5EF4-FFF2-40B4-BE49-F238E27FC236}">
                <a16:creationId xmlns:a16="http://schemas.microsoft.com/office/drawing/2014/main" id="{EDAE782A-C5B1-A449-AC84-642067155F4B}"/>
              </a:ext>
            </a:extLst>
          </p:cNvPr>
          <p:cNvSpPr/>
          <p:nvPr userDrawn="1"/>
        </p:nvSpPr>
        <p:spPr>
          <a:xfrm>
            <a:off x="9187018"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Rectangle">
            <a:extLst>
              <a:ext uri="{FF2B5EF4-FFF2-40B4-BE49-F238E27FC236}">
                <a16:creationId xmlns:a16="http://schemas.microsoft.com/office/drawing/2014/main" id="{0AD73096-97FA-C943-BA34-ECC084CA32EE}"/>
              </a:ext>
            </a:extLst>
          </p:cNvPr>
          <p:cNvSpPr/>
          <p:nvPr userDrawn="1"/>
        </p:nvSpPr>
        <p:spPr>
          <a:xfrm>
            <a:off x="10473726" y="971396"/>
            <a:ext cx="1188720" cy="5429404"/>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Rectangle">
            <a:extLst>
              <a:ext uri="{FF2B5EF4-FFF2-40B4-BE49-F238E27FC236}">
                <a16:creationId xmlns:a16="http://schemas.microsoft.com/office/drawing/2014/main" id="{F845145E-2130-AF45-A890-BBBB99AA6ED8}"/>
              </a:ext>
            </a:extLst>
          </p:cNvPr>
          <p:cNvSpPr/>
          <p:nvPr userDrawn="1"/>
        </p:nvSpPr>
        <p:spPr>
          <a:xfrm>
            <a:off x="661666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4" name="Rectangle">
            <a:extLst>
              <a:ext uri="{FF2B5EF4-FFF2-40B4-BE49-F238E27FC236}">
                <a16:creationId xmlns:a16="http://schemas.microsoft.com/office/drawing/2014/main" id="{AA41E515-7C70-FF44-9207-47582E576227}"/>
              </a:ext>
            </a:extLst>
          </p:cNvPr>
          <p:cNvSpPr/>
          <p:nvPr userDrawn="1"/>
        </p:nvSpPr>
        <p:spPr>
          <a:xfrm>
            <a:off x="7896820"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5" name="Rectangle">
            <a:extLst>
              <a:ext uri="{FF2B5EF4-FFF2-40B4-BE49-F238E27FC236}">
                <a16:creationId xmlns:a16="http://schemas.microsoft.com/office/drawing/2014/main" id="{E8E86E5C-CA31-E544-AA4C-F0C0B8BEDA18}"/>
              </a:ext>
            </a:extLst>
          </p:cNvPr>
          <p:cNvSpPr/>
          <p:nvPr userDrawn="1"/>
        </p:nvSpPr>
        <p:spPr>
          <a:xfrm>
            <a:off x="5323058" y="971397"/>
            <a:ext cx="1187470" cy="5429403"/>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 name="Text Placeholder 7">
            <a:extLst>
              <a:ext uri="{FF2B5EF4-FFF2-40B4-BE49-F238E27FC236}">
                <a16:creationId xmlns:a16="http://schemas.microsoft.com/office/drawing/2014/main" id="{FDA0B2CF-2D8C-BC4B-9B02-6AE40076917A}"/>
              </a:ext>
            </a:extLst>
          </p:cNvPr>
          <p:cNvSpPr>
            <a:spLocks noGrp="1"/>
          </p:cNvSpPr>
          <p:nvPr>
            <p:ph type="body" sz="quarter" idx="15"/>
          </p:nvPr>
        </p:nvSpPr>
        <p:spPr>
          <a:xfrm rot="16200000">
            <a:off x="2687901" y="3301999"/>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
        <p:nvSpPr>
          <p:cNvPr id="21" name="Text Placeholder 4">
            <a:extLst>
              <a:ext uri="{FF2B5EF4-FFF2-40B4-BE49-F238E27FC236}">
                <a16:creationId xmlns:a16="http://schemas.microsoft.com/office/drawing/2014/main" id="{E17CAC16-22E4-C047-B8DC-299B1430BE33}"/>
              </a:ext>
            </a:extLst>
          </p:cNvPr>
          <p:cNvSpPr>
            <a:spLocks noGrp="1"/>
          </p:cNvSpPr>
          <p:nvPr>
            <p:ph type="body" sz="quarter" idx="14" hasCustomPrompt="1"/>
          </p:nvPr>
        </p:nvSpPr>
        <p:spPr>
          <a:xfrm>
            <a:off x="4634192" y="6531294"/>
            <a:ext cx="4094163" cy="21544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dirty="0" smtClean="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4" name="Snip Single Corner Rectangle 23">
            <a:extLst>
              <a:ext uri="{FF2B5EF4-FFF2-40B4-BE49-F238E27FC236}">
                <a16:creationId xmlns:a16="http://schemas.microsoft.com/office/drawing/2014/main" id="{EE3B0B0E-31D8-D440-9213-1BC4002CA97F}"/>
              </a:ext>
            </a:extLst>
          </p:cNvPr>
          <p:cNvSpPr/>
          <p:nvPr userDrawn="1"/>
        </p:nvSpPr>
        <p:spPr>
          <a:xfrm rot="10800000" flipH="1">
            <a:off x="5330595" y="762668"/>
            <a:ext cx="1171860"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Snip Single Corner Rectangle 24">
            <a:extLst>
              <a:ext uri="{FF2B5EF4-FFF2-40B4-BE49-F238E27FC236}">
                <a16:creationId xmlns:a16="http://schemas.microsoft.com/office/drawing/2014/main" id="{0FCE1C7B-AA9C-8B46-806E-625D50545164}"/>
              </a:ext>
            </a:extLst>
          </p:cNvPr>
          <p:cNvSpPr/>
          <p:nvPr userDrawn="1"/>
        </p:nvSpPr>
        <p:spPr>
          <a:xfrm rot="10800000" flipH="1">
            <a:off x="6623120" y="762669"/>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Snip Single Corner Rectangle 25">
            <a:extLst>
              <a:ext uri="{FF2B5EF4-FFF2-40B4-BE49-F238E27FC236}">
                <a16:creationId xmlns:a16="http://schemas.microsoft.com/office/drawing/2014/main" id="{C5235656-21FF-A04F-A9FB-E8819AA4DF6F}"/>
              </a:ext>
            </a:extLst>
          </p:cNvPr>
          <p:cNvSpPr/>
          <p:nvPr userDrawn="1"/>
        </p:nvSpPr>
        <p:spPr>
          <a:xfrm rot="10800000" flipH="1">
            <a:off x="791099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Snip Single Corner Rectangle 26">
            <a:extLst>
              <a:ext uri="{FF2B5EF4-FFF2-40B4-BE49-F238E27FC236}">
                <a16:creationId xmlns:a16="http://schemas.microsoft.com/office/drawing/2014/main" id="{DA88C17E-2D6F-AF4E-8F7E-485224F66DA8}"/>
              </a:ext>
            </a:extLst>
          </p:cNvPr>
          <p:cNvSpPr/>
          <p:nvPr userDrawn="1"/>
        </p:nvSpPr>
        <p:spPr>
          <a:xfrm rot="10800000" flipH="1">
            <a:off x="9198860"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Snip Single Corner Rectangle 27">
            <a:extLst>
              <a:ext uri="{FF2B5EF4-FFF2-40B4-BE49-F238E27FC236}">
                <a16:creationId xmlns:a16="http://schemas.microsoft.com/office/drawing/2014/main" id="{73D2907E-79A2-5D43-92DB-F832556E5EC6}"/>
              </a:ext>
            </a:extLst>
          </p:cNvPr>
          <p:cNvSpPr/>
          <p:nvPr userDrawn="1"/>
        </p:nvSpPr>
        <p:spPr>
          <a:xfrm rot="10800000" flipH="1">
            <a:off x="10486728" y="762668"/>
            <a:ext cx="1167205"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9" name="Rectangle 28">
            <a:extLst>
              <a:ext uri="{FF2B5EF4-FFF2-40B4-BE49-F238E27FC236}">
                <a16:creationId xmlns:a16="http://schemas.microsoft.com/office/drawing/2014/main" id="{C17B813A-0F79-E542-884E-750410F1D7B9}"/>
              </a:ext>
            </a:extLst>
          </p:cNvPr>
          <p:cNvSpPr/>
          <p:nvPr userDrawn="1"/>
        </p:nvSpPr>
        <p:spPr>
          <a:xfrm>
            <a:off x="10614232" y="860538"/>
            <a:ext cx="8627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a:t>
            </a:r>
            <a:r>
              <a:rPr lang="en-US" sz="1200" b="1" kern="1200" dirty="0">
                <a:solidFill>
                  <a:schemeClr val="tx1"/>
                </a:solidFill>
                <a:latin typeface="Europa-Bold" panose="02000000000000000000" pitchFamily="2" charset="77"/>
                <a:ea typeface="+mn-ea"/>
                <a:cs typeface="Calibri" panose="020F0502020204030204" pitchFamily="34" charset="0"/>
              </a:rPr>
              <a:t>100MM+</a:t>
            </a:r>
          </a:p>
        </p:txBody>
      </p:sp>
      <p:sp>
        <p:nvSpPr>
          <p:cNvPr id="30" name="Rectangle 29">
            <a:extLst>
              <a:ext uri="{FF2B5EF4-FFF2-40B4-BE49-F238E27FC236}">
                <a16:creationId xmlns:a16="http://schemas.microsoft.com/office/drawing/2014/main" id="{CBD676A8-3116-B84F-AF3D-544F4A594218}"/>
              </a:ext>
            </a:extLst>
          </p:cNvPr>
          <p:cNvSpPr/>
          <p:nvPr userDrawn="1"/>
        </p:nvSpPr>
        <p:spPr>
          <a:xfrm>
            <a:off x="9253477" y="860538"/>
            <a:ext cx="101662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$50-100MM</a:t>
            </a:r>
          </a:p>
        </p:txBody>
      </p:sp>
      <p:sp>
        <p:nvSpPr>
          <p:cNvPr id="31" name="Rectangle 30">
            <a:extLst>
              <a:ext uri="{FF2B5EF4-FFF2-40B4-BE49-F238E27FC236}">
                <a16:creationId xmlns:a16="http://schemas.microsoft.com/office/drawing/2014/main" id="{AD968CA7-36BF-6847-9360-06C145128411}"/>
              </a:ext>
            </a:extLst>
          </p:cNvPr>
          <p:cNvSpPr/>
          <p:nvPr userDrawn="1"/>
        </p:nvSpPr>
        <p:spPr>
          <a:xfrm>
            <a:off x="8002662"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$25-50MM</a:t>
            </a:r>
          </a:p>
        </p:txBody>
      </p:sp>
      <p:sp>
        <p:nvSpPr>
          <p:cNvPr id="32" name="Rectangle 31">
            <a:extLst>
              <a:ext uri="{FF2B5EF4-FFF2-40B4-BE49-F238E27FC236}">
                <a16:creationId xmlns:a16="http://schemas.microsoft.com/office/drawing/2014/main" id="{6EAF0720-020E-0148-B75C-D0373D493CF6}"/>
              </a:ext>
            </a:extLst>
          </p:cNvPr>
          <p:cNvSpPr/>
          <p:nvPr userDrawn="1"/>
        </p:nvSpPr>
        <p:spPr>
          <a:xfrm>
            <a:off x="6714144" y="860538"/>
            <a:ext cx="936475"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$10-25MM</a:t>
            </a:r>
          </a:p>
        </p:txBody>
      </p:sp>
      <p:sp>
        <p:nvSpPr>
          <p:cNvPr id="33" name="Rectangle 32">
            <a:extLst>
              <a:ext uri="{FF2B5EF4-FFF2-40B4-BE49-F238E27FC236}">
                <a16:creationId xmlns:a16="http://schemas.microsoft.com/office/drawing/2014/main" id="{9843BC66-9D7D-3A45-9BE5-FC75E0C67499}"/>
              </a:ext>
            </a:extLst>
          </p:cNvPr>
          <p:cNvSpPr/>
          <p:nvPr userDrawn="1"/>
        </p:nvSpPr>
        <p:spPr>
          <a:xfrm>
            <a:off x="5489121" y="860538"/>
            <a:ext cx="809837" cy="276999"/>
          </a:xfrm>
          <a:prstGeom prst="rect">
            <a:avLst/>
          </a:prstGeom>
        </p:spPr>
        <p:txBody>
          <a:bodyPr wrap="square">
            <a:spAutoFit/>
          </a:bodyPr>
          <a:lstStyle/>
          <a:p>
            <a:pPr algn="ctr"/>
            <a:r>
              <a:rPr lang="en-US" sz="1200" b="1" dirty="0">
                <a:solidFill>
                  <a:schemeClr val="tx1"/>
                </a:solidFill>
                <a:latin typeface="Europa-Bold" panose="02000000000000000000" pitchFamily="2" charset="77"/>
                <a:cs typeface="Calibri" panose="020F0502020204030204" pitchFamily="34" charset="0"/>
              </a:rPr>
              <a:t>$1-10MM</a:t>
            </a:r>
          </a:p>
        </p:txBody>
      </p:sp>
    </p:spTree>
    <p:extLst>
      <p:ext uri="{BB962C8B-B14F-4D97-AF65-F5344CB8AC3E}">
        <p14:creationId xmlns:p14="http://schemas.microsoft.com/office/powerpoint/2010/main" val="2213140781"/>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864" userDrawn="1">
          <p15:clr>
            <a:srgbClr val="FBAE40"/>
          </p15:clr>
        </p15:guide>
        <p15:guide id="6" pos="29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5"/>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1874625"/>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1970157"/>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1970157"/>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1874625"/>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1970157"/>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1970157"/>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18746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1970157"/>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402593919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2076330"/>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2171862"/>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2171862"/>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2076330"/>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2171862"/>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2171862"/>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085668"/>
            <a:ext cx="1728216" cy="4315132"/>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2076329"/>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2171862"/>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1013872899"/>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600451" y="-1733550"/>
            <a:ext cx="499110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402156" y="6516618"/>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11" name="Rectangle">
            <a:extLst>
              <a:ext uri="{FF2B5EF4-FFF2-40B4-BE49-F238E27FC236}">
                <a16:creationId xmlns:a16="http://schemas.microsoft.com/office/drawing/2014/main" id="{C2D6CFCB-BA3F-8D43-A549-DC01294933F3}"/>
              </a:ext>
            </a:extLst>
          </p:cNvPr>
          <p:cNvSpPr/>
          <p:nvPr userDrawn="1"/>
        </p:nvSpPr>
        <p:spPr>
          <a:xfrm>
            <a:off x="9420574"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9" name="Snip Single Corner Rectangle 18">
            <a:extLst>
              <a:ext uri="{FF2B5EF4-FFF2-40B4-BE49-F238E27FC236}">
                <a16:creationId xmlns:a16="http://schemas.microsoft.com/office/drawing/2014/main" id="{AD57CD3B-3341-2940-9F97-156E95F84003}"/>
              </a:ext>
            </a:extLst>
          </p:cNvPr>
          <p:cNvSpPr/>
          <p:nvPr userDrawn="1"/>
        </p:nvSpPr>
        <p:spPr>
          <a:xfrm rot="10800000" flipH="1">
            <a:off x="9429718" y="24889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4" name="Rectangle 23">
            <a:extLst>
              <a:ext uri="{FF2B5EF4-FFF2-40B4-BE49-F238E27FC236}">
                <a16:creationId xmlns:a16="http://schemas.microsoft.com/office/drawing/2014/main" id="{B2B3DD33-A812-4A41-A170-52A5F11DFF1F}"/>
              </a:ext>
            </a:extLst>
          </p:cNvPr>
          <p:cNvSpPr/>
          <p:nvPr userDrawn="1"/>
        </p:nvSpPr>
        <p:spPr>
          <a:xfrm>
            <a:off x="9373871" y="2584456"/>
            <a:ext cx="1821624"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a:t>
            </a:r>
            <a:r>
              <a:rPr lang="en-US" sz="1400" b="1" kern="1200" dirty="0">
                <a:solidFill>
                  <a:schemeClr val="tx1"/>
                </a:solidFill>
                <a:latin typeface="Europa-Bold" panose="02000000000000000000" pitchFamily="2" charset="77"/>
                <a:ea typeface="+mn-ea"/>
                <a:cs typeface="Calibri" panose="020F0502020204030204" pitchFamily="34" charset="0"/>
              </a:rPr>
              <a:t>100MM+</a:t>
            </a:r>
          </a:p>
        </p:txBody>
      </p:sp>
      <p:sp>
        <p:nvSpPr>
          <p:cNvPr id="10" name="Rectangle">
            <a:extLst>
              <a:ext uri="{FF2B5EF4-FFF2-40B4-BE49-F238E27FC236}">
                <a16:creationId xmlns:a16="http://schemas.microsoft.com/office/drawing/2014/main" id="{BF57A177-0349-4241-B92E-6158C8039722}"/>
              </a:ext>
            </a:extLst>
          </p:cNvPr>
          <p:cNvSpPr/>
          <p:nvPr userDrawn="1"/>
        </p:nvSpPr>
        <p:spPr>
          <a:xfrm>
            <a:off x="7427464"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8" name="Snip Single Corner Rectangle 17">
            <a:extLst>
              <a:ext uri="{FF2B5EF4-FFF2-40B4-BE49-F238E27FC236}">
                <a16:creationId xmlns:a16="http://schemas.microsoft.com/office/drawing/2014/main" id="{CFDB488A-E501-7444-9D61-738D2F1DFAF5}"/>
              </a:ext>
            </a:extLst>
          </p:cNvPr>
          <p:cNvSpPr/>
          <p:nvPr userDrawn="1"/>
        </p:nvSpPr>
        <p:spPr>
          <a:xfrm rot="10800000" flipH="1">
            <a:off x="7436608"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5" name="Rectangle 24">
            <a:extLst>
              <a:ext uri="{FF2B5EF4-FFF2-40B4-BE49-F238E27FC236}">
                <a16:creationId xmlns:a16="http://schemas.microsoft.com/office/drawing/2014/main" id="{236E953A-AC7D-1240-A1C8-3C3CE4E1B6CF}"/>
              </a:ext>
            </a:extLst>
          </p:cNvPr>
          <p:cNvSpPr/>
          <p:nvPr userDrawn="1"/>
        </p:nvSpPr>
        <p:spPr>
          <a:xfrm>
            <a:off x="7218298" y="2584456"/>
            <a:ext cx="2146550"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$50-100MM</a:t>
            </a:r>
          </a:p>
        </p:txBody>
      </p:sp>
      <p:sp>
        <p:nvSpPr>
          <p:cNvPr id="9" name="Rectangle">
            <a:extLst>
              <a:ext uri="{FF2B5EF4-FFF2-40B4-BE49-F238E27FC236}">
                <a16:creationId xmlns:a16="http://schemas.microsoft.com/office/drawing/2014/main" id="{B6447BE7-45B3-ED4C-A53E-FF11BB65C9E6}"/>
              </a:ext>
            </a:extLst>
          </p:cNvPr>
          <p:cNvSpPr/>
          <p:nvPr userDrawn="1"/>
        </p:nvSpPr>
        <p:spPr>
          <a:xfrm>
            <a:off x="5434352"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6" name="Snip Single Corner Rectangle 15">
            <a:extLst>
              <a:ext uri="{FF2B5EF4-FFF2-40B4-BE49-F238E27FC236}">
                <a16:creationId xmlns:a16="http://schemas.microsoft.com/office/drawing/2014/main" id="{653D612F-C8DD-5646-8FA1-FB67B8069ABA}"/>
              </a:ext>
            </a:extLst>
          </p:cNvPr>
          <p:cNvSpPr/>
          <p:nvPr userDrawn="1"/>
        </p:nvSpPr>
        <p:spPr>
          <a:xfrm rot="10800000" flipH="1">
            <a:off x="5443496" y="2488924"/>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6" name="Rectangle 25">
            <a:extLst>
              <a:ext uri="{FF2B5EF4-FFF2-40B4-BE49-F238E27FC236}">
                <a16:creationId xmlns:a16="http://schemas.microsoft.com/office/drawing/2014/main" id="{CB4C8E68-693A-5B47-AD6B-F9ED6DC0CD8A}"/>
              </a:ext>
            </a:extLst>
          </p:cNvPr>
          <p:cNvSpPr/>
          <p:nvPr userDrawn="1"/>
        </p:nvSpPr>
        <p:spPr>
          <a:xfrm>
            <a:off x="5309802" y="2584456"/>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$25-50MM</a:t>
            </a:r>
          </a:p>
        </p:txBody>
      </p:sp>
      <p:sp>
        <p:nvSpPr>
          <p:cNvPr id="8" name="Rectangle">
            <a:extLst>
              <a:ext uri="{FF2B5EF4-FFF2-40B4-BE49-F238E27FC236}">
                <a16:creationId xmlns:a16="http://schemas.microsoft.com/office/drawing/2014/main" id="{55BAE183-8CAB-D741-A946-A304C9D0693B}"/>
              </a:ext>
            </a:extLst>
          </p:cNvPr>
          <p:cNvSpPr/>
          <p:nvPr userDrawn="1"/>
        </p:nvSpPr>
        <p:spPr>
          <a:xfrm>
            <a:off x="3441240"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 name="Snip Single Corner Rectangle 12">
            <a:extLst>
              <a:ext uri="{FF2B5EF4-FFF2-40B4-BE49-F238E27FC236}">
                <a16:creationId xmlns:a16="http://schemas.microsoft.com/office/drawing/2014/main" id="{332A0C7D-01B8-B04D-8990-AAEE0EEC6DC1}"/>
              </a:ext>
            </a:extLst>
          </p:cNvPr>
          <p:cNvSpPr/>
          <p:nvPr userDrawn="1"/>
        </p:nvSpPr>
        <p:spPr>
          <a:xfrm rot="10800000" flipH="1">
            <a:off x="3450384"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7" name="Rectangle 26">
            <a:extLst>
              <a:ext uri="{FF2B5EF4-FFF2-40B4-BE49-F238E27FC236}">
                <a16:creationId xmlns:a16="http://schemas.microsoft.com/office/drawing/2014/main" id="{F78CEA0E-30C0-174E-98B6-B6600F246319}"/>
              </a:ext>
            </a:extLst>
          </p:cNvPr>
          <p:cNvSpPr/>
          <p:nvPr userDrawn="1"/>
        </p:nvSpPr>
        <p:spPr>
          <a:xfrm>
            <a:off x="3316690" y="2584456"/>
            <a:ext cx="197731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$10-25MM</a:t>
            </a:r>
          </a:p>
        </p:txBody>
      </p:sp>
      <p:sp>
        <p:nvSpPr>
          <p:cNvPr id="7" name="Rectangle">
            <a:extLst>
              <a:ext uri="{FF2B5EF4-FFF2-40B4-BE49-F238E27FC236}">
                <a16:creationId xmlns:a16="http://schemas.microsoft.com/office/drawing/2014/main" id="{8006669D-9533-F745-A0ED-EBE216C327AF}"/>
              </a:ext>
            </a:extLst>
          </p:cNvPr>
          <p:cNvSpPr/>
          <p:nvPr userDrawn="1"/>
        </p:nvSpPr>
        <p:spPr>
          <a:xfrm>
            <a:off x="1448128" y="2488922"/>
            <a:ext cx="1728216" cy="3911877"/>
          </a:xfrm>
          <a:prstGeom prst="rect">
            <a:avLst/>
          </a:prstGeom>
          <a:gradFill flip="none" rotWithShape="1">
            <a:gsLst>
              <a:gs pos="99000">
                <a:schemeClr val="tx1">
                  <a:alpha val="20000"/>
                </a:schemeClr>
              </a:gs>
              <a:gs pos="0">
                <a:schemeClr val="tx1">
                  <a:alpha val="6000"/>
                </a:schemeClr>
              </a:gs>
            </a:gsLst>
            <a:lin ang="162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2" name="Snip Single Corner Rectangle 11">
            <a:extLst>
              <a:ext uri="{FF2B5EF4-FFF2-40B4-BE49-F238E27FC236}">
                <a16:creationId xmlns:a16="http://schemas.microsoft.com/office/drawing/2014/main" id="{11913673-B64B-E84B-A5AA-91B58F6BEE73}"/>
              </a:ext>
            </a:extLst>
          </p:cNvPr>
          <p:cNvSpPr/>
          <p:nvPr userDrawn="1"/>
        </p:nvSpPr>
        <p:spPr>
          <a:xfrm rot="10800000" flipH="1">
            <a:off x="1457273" y="2488923"/>
            <a:ext cx="1709928" cy="468064"/>
          </a:xfrm>
          <a:prstGeom prst="snip1Rect">
            <a:avLst>
              <a:gd name="adj" fmla="val 50000"/>
            </a:avLst>
          </a:prstGeom>
          <a:solidFill>
            <a:srgbClr val="EDF3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91440" rtlCol="0" anchor="ctr">
            <a:scene3d>
              <a:camera prst="orthographicFront">
                <a:rot lat="0" lon="0" rev="10800000"/>
              </a:camera>
              <a:lightRig rig="threePt" dir="t"/>
            </a:scene3d>
          </a:bodyPr>
          <a:lstStyle/>
          <a:p>
            <a:pPr algn="ctr"/>
            <a:endParaRPr lang="en-US" sz="1200" b="1" dirty="0">
              <a:solidFill>
                <a:schemeClr val="tx1"/>
              </a:solidFill>
              <a:latin typeface="Europa-Bold" panose="02000000000000000000" pitchFamily="2" charset="77"/>
              <a:cs typeface="Calibri" panose="020F0502020204030204" pitchFamily="34" charset="0"/>
            </a:endParaRPr>
          </a:p>
        </p:txBody>
      </p:sp>
      <p:sp>
        <p:nvSpPr>
          <p:cNvPr id="28" name="Rectangle 27">
            <a:extLst>
              <a:ext uri="{FF2B5EF4-FFF2-40B4-BE49-F238E27FC236}">
                <a16:creationId xmlns:a16="http://schemas.microsoft.com/office/drawing/2014/main" id="{5312935B-51EC-614F-83B2-5B62D4726DBF}"/>
              </a:ext>
            </a:extLst>
          </p:cNvPr>
          <p:cNvSpPr/>
          <p:nvPr userDrawn="1"/>
        </p:nvSpPr>
        <p:spPr>
          <a:xfrm>
            <a:off x="1457273" y="2584456"/>
            <a:ext cx="1709928" cy="307777"/>
          </a:xfrm>
          <a:prstGeom prst="rect">
            <a:avLst/>
          </a:prstGeom>
        </p:spPr>
        <p:txBody>
          <a:bodyPr wrap="square">
            <a:spAutoFit/>
          </a:bodyPr>
          <a:lstStyle/>
          <a:p>
            <a:pPr algn="ctr"/>
            <a:r>
              <a:rPr lang="en-US" sz="1400" b="1" dirty="0">
                <a:solidFill>
                  <a:schemeClr val="tx1"/>
                </a:solidFill>
                <a:latin typeface="Europa-Bold" panose="02000000000000000000" pitchFamily="2" charset="77"/>
                <a:cs typeface="Calibri" panose="020F0502020204030204" pitchFamily="34" charset="0"/>
              </a:rPr>
              <a:t>$1-10MM</a:t>
            </a:r>
          </a:p>
        </p:txBody>
      </p:sp>
      <p:sp>
        <p:nvSpPr>
          <p:cNvPr id="35" name="Text Placeholder 7">
            <a:extLst>
              <a:ext uri="{FF2B5EF4-FFF2-40B4-BE49-F238E27FC236}">
                <a16:creationId xmlns:a16="http://schemas.microsoft.com/office/drawing/2014/main" id="{42BBE839-D149-D94A-B9AC-BAFB13B978BE}"/>
              </a:ext>
            </a:extLst>
          </p:cNvPr>
          <p:cNvSpPr>
            <a:spLocks noGrp="1"/>
          </p:cNvSpPr>
          <p:nvPr userDrawn="1">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spTree>
    <p:extLst>
      <p:ext uri="{BB962C8B-B14F-4D97-AF65-F5344CB8AC3E}">
        <p14:creationId xmlns:p14="http://schemas.microsoft.com/office/powerpoint/2010/main" val="2478129453"/>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guide id="7"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CAE9-A258-4F4A-9FEE-34C1F258FE3D}"/>
              </a:ext>
            </a:extLst>
          </p:cNvPr>
          <p:cNvSpPr>
            <a:spLocks noGrp="1"/>
          </p:cNvSpPr>
          <p:nvPr>
            <p:ph type="title"/>
          </p:nvPr>
        </p:nvSpPr>
        <p:spPr>
          <a:xfrm>
            <a:off x="392826" y="375286"/>
            <a:ext cx="10515600" cy="598702"/>
          </a:xfrm>
          <a:prstGeom prst="rect">
            <a:avLst/>
          </a:prstGeom>
        </p:spPr>
        <p:txBody>
          <a:bodyPr lIns="0" anchor="t">
            <a:normAutofit/>
          </a:bodyPr>
          <a:lstStyle>
            <a:lvl1pPr algn="l">
              <a:defRPr sz="3600"/>
            </a:lvl1pPr>
          </a:lstStyle>
          <a:p>
            <a:r>
              <a:rPr lang="en-US" dirty="0"/>
              <a:t>Click to edit Master title style</a:t>
            </a:r>
          </a:p>
        </p:txBody>
      </p:sp>
      <p:pic>
        <p:nvPicPr>
          <p:cNvPr id="8" name="Picture 7">
            <a:extLst>
              <a:ext uri="{FF2B5EF4-FFF2-40B4-BE49-F238E27FC236}">
                <a16:creationId xmlns:a16="http://schemas.microsoft.com/office/drawing/2014/main" id="{4AFE1485-17BF-5D4D-A888-6B3D454A64E4}"/>
              </a:ext>
            </a:extLst>
          </p:cNvPr>
          <p:cNvPicPr>
            <a:picLocks noChangeAspect="1"/>
          </p:cNvPicPr>
          <p:nvPr userDrawn="1"/>
        </p:nvPicPr>
        <p:blipFill>
          <a:blip r:embed="rId2"/>
          <a:stretch>
            <a:fillRect/>
          </a:stretch>
        </p:blipFill>
        <p:spPr>
          <a:xfrm>
            <a:off x="221030" y="6450545"/>
            <a:ext cx="171796" cy="249581"/>
          </a:xfrm>
          <a:prstGeom prst="rect">
            <a:avLst/>
          </a:prstGeom>
        </p:spPr>
      </p:pic>
      <p:sp>
        <p:nvSpPr>
          <p:cNvPr id="5" name="Rechteck 1">
            <a:extLst>
              <a:ext uri="{FF2B5EF4-FFF2-40B4-BE49-F238E27FC236}">
                <a16:creationId xmlns:a16="http://schemas.microsoft.com/office/drawing/2014/main" id="{2864EE6F-DD66-2442-8221-B1623A485186}"/>
              </a:ext>
            </a:extLst>
          </p:cNvPr>
          <p:cNvSpPr/>
          <p:nvPr userDrawn="1"/>
        </p:nvSpPr>
        <p:spPr>
          <a:xfrm rot="16200000">
            <a:off x="3296920" y="-2037080"/>
            <a:ext cx="559816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2" name="Text Placeholder 4">
            <a:extLst>
              <a:ext uri="{FF2B5EF4-FFF2-40B4-BE49-F238E27FC236}">
                <a16:creationId xmlns:a16="http://schemas.microsoft.com/office/drawing/2014/main" id="{DCCBF6B7-09CE-6F46-9D49-DE8BAB70E487}"/>
              </a:ext>
            </a:extLst>
          </p:cNvPr>
          <p:cNvSpPr>
            <a:spLocks noGrp="1"/>
          </p:cNvSpPr>
          <p:nvPr>
            <p:ph type="body" sz="quarter" idx="14" hasCustomPrompt="1"/>
          </p:nvPr>
        </p:nvSpPr>
        <p:spPr>
          <a:xfrm>
            <a:off x="614730" y="6484756"/>
            <a:ext cx="4130837" cy="1811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3" name="TextBox 2">
            <a:extLst>
              <a:ext uri="{FF2B5EF4-FFF2-40B4-BE49-F238E27FC236}">
                <a16:creationId xmlns:a16="http://schemas.microsoft.com/office/drawing/2014/main" id="{C9F56CB1-C3E1-574E-B6C2-BA51E2497581}"/>
              </a:ext>
            </a:extLst>
          </p:cNvPr>
          <p:cNvSpPr txBox="1"/>
          <p:nvPr userDrawn="1"/>
        </p:nvSpPr>
        <p:spPr>
          <a:xfrm>
            <a:off x="-625642" y="-737937"/>
            <a:ext cx="184731" cy="369332"/>
          </a:xfrm>
          <a:prstGeom prst="rect">
            <a:avLst/>
          </a:prstGeom>
          <a:noFill/>
        </p:spPr>
        <p:txBody>
          <a:bodyPr wrap="none" rtlCol="0">
            <a:spAutoFit/>
          </a:bodyPr>
          <a:lstStyle/>
          <a:p>
            <a:endParaRPr lang="en-US" dirty="0"/>
          </a:p>
        </p:txBody>
      </p:sp>
      <p:pic>
        <p:nvPicPr>
          <p:cNvPr id="11" name="Picture 10" descr="Icon&#10;&#10;Description automatically generated with low confidence">
            <a:extLst>
              <a:ext uri="{FF2B5EF4-FFF2-40B4-BE49-F238E27FC236}">
                <a16:creationId xmlns:a16="http://schemas.microsoft.com/office/drawing/2014/main" id="{74555368-ADD0-1A4A-8BF0-50387286B9BC}"/>
              </a:ext>
            </a:extLst>
          </p:cNvPr>
          <p:cNvPicPr>
            <a:picLocks noChangeAspect="1"/>
          </p:cNvPicPr>
          <p:nvPr userDrawn="1"/>
        </p:nvPicPr>
        <p:blipFill>
          <a:blip r:embed="rId3"/>
          <a:stretch>
            <a:fillRect/>
          </a:stretch>
        </p:blipFill>
        <p:spPr>
          <a:xfrm>
            <a:off x="110078" y="6359434"/>
            <a:ext cx="393700" cy="431800"/>
          </a:xfrm>
          <a:prstGeom prst="rect">
            <a:avLst/>
          </a:prstGeom>
        </p:spPr>
      </p:pic>
    </p:spTree>
    <p:extLst>
      <p:ext uri="{BB962C8B-B14F-4D97-AF65-F5344CB8AC3E}">
        <p14:creationId xmlns:p14="http://schemas.microsoft.com/office/powerpoint/2010/main" val="88807720"/>
      </p:ext>
    </p:extLst>
  </p:cSld>
  <p:clrMapOvr>
    <a:masterClrMapping/>
  </p:clrMapOvr>
  <p:extLst>
    <p:ext uri="{DCECCB84-F9BA-43D5-87BE-67443E8EF086}">
      <p15:sldGuideLst xmlns:p15="http://schemas.microsoft.com/office/powerpoint/2012/main">
        <p15:guide id="1" pos="7440" userDrawn="1">
          <p15:clr>
            <a:srgbClr val="FBAE40"/>
          </p15:clr>
        </p15:guide>
        <p15:guide id="2" pos="240" userDrawn="1">
          <p15:clr>
            <a:srgbClr val="FBAE40"/>
          </p15:clr>
        </p15:guide>
        <p15:guide id="3" orient="horz" pos="288" userDrawn="1">
          <p15:clr>
            <a:srgbClr val="FBAE40"/>
          </p15:clr>
        </p15:guide>
        <p15:guide id="4" orient="horz" pos="4032" userDrawn="1">
          <p15:clr>
            <a:srgbClr val="FBAE40"/>
          </p15:clr>
        </p15:guide>
        <p15:guide id="5" orient="horz" pos="1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19" name="Rechteck 1">
            <a:extLst>
              <a:ext uri="{FF2B5EF4-FFF2-40B4-BE49-F238E27FC236}">
                <a16:creationId xmlns:a16="http://schemas.microsoft.com/office/drawing/2014/main" id="{72DA6C74-6DC8-7447-AE7D-8D17EBE6C912}"/>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503778" y="6503507"/>
            <a:ext cx="5245609" cy="2585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pic>
        <p:nvPicPr>
          <p:cNvPr id="7" name="Picture 6" descr="Icon&#10;&#10;Description automatically generated with low confidence">
            <a:extLst>
              <a:ext uri="{FF2B5EF4-FFF2-40B4-BE49-F238E27FC236}">
                <a16:creationId xmlns:a16="http://schemas.microsoft.com/office/drawing/2014/main" id="{30379795-692C-CE44-9F12-3B37655CA985}"/>
              </a:ext>
            </a:extLst>
          </p:cNvPr>
          <p:cNvPicPr>
            <a:picLocks noChangeAspect="1"/>
          </p:cNvPicPr>
          <p:nvPr userDrawn="1"/>
        </p:nvPicPr>
        <p:blipFill>
          <a:blip r:embed="rId2"/>
          <a:stretch>
            <a:fillRect/>
          </a:stretch>
        </p:blipFill>
        <p:spPr>
          <a:xfrm>
            <a:off x="110078" y="6359434"/>
            <a:ext cx="393700" cy="431800"/>
          </a:xfrm>
          <a:prstGeom prst="rect">
            <a:avLst/>
          </a:prstGeom>
        </p:spPr>
      </p:pic>
    </p:spTree>
    <p:extLst>
      <p:ext uri="{BB962C8B-B14F-4D97-AF65-F5344CB8AC3E}">
        <p14:creationId xmlns:p14="http://schemas.microsoft.com/office/powerpoint/2010/main" val="209878492"/>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op Title">
    <p:spTree>
      <p:nvGrpSpPr>
        <p:cNvPr id="1" name=""/>
        <p:cNvGrpSpPr/>
        <p:nvPr/>
      </p:nvGrpSpPr>
      <p:grpSpPr>
        <a:xfrm>
          <a:off x="0" y="0"/>
          <a:ext cx="0" cy="0"/>
          <a:chOff x="0" y="0"/>
          <a:chExt cx="0" cy="0"/>
        </a:xfrm>
      </p:grpSpPr>
      <p:sp>
        <p:nvSpPr>
          <p:cNvPr id="4" name="Rechteck 1">
            <a:extLst>
              <a:ext uri="{FF2B5EF4-FFF2-40B4-BE49-F238E27FC236}">
                <a16:creationId xmlns:a16="http://schemas.microsoft.com/office/drawing/2014/main" id="{7BF12283-5054-3F47-8B17-106D9385C60F}"/>
              </a:ext>
            </a:extLst>
          </p:cNvPr>
          <p:cNvSpPr/>
          <p:nvPr userDrawn="1"/>
        </p:nvSpPr>
        <p:spPr>
          <a:xfrm rot="16200000">
            <a:off x="3487055" y="-1846947"/>
            <a:ext cx="5217890" cy="12191999"/>
          </a:xfrm>
          <a:prstGeom prst="rect">
            <a:avLst/>
          </a:prstGeom>
          <a:solidFill>
            <a:srgbClr val="EDF2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lumMod val="20000"/>
                  <a:lumOff val="80000"/>
                </a:schemeClr>
              </a:solidFill>
            </a:endParaRPr>
          </a:p>
        </p:txBody>
      </p:sp>
      <p:sp>
        <p:nvSpPr>
          <p:cNvPr id="14" name="Title 10">
            <a:extLst>
              <a:ext uri="{FF2B5EF4-FFF2-40B4-BE49-F238E27FC236}">
                <a16:creationId xmlns:a16="http://schemas.microsoft.com/office/drawing/2014/main" id="{AAF23EAE-CEB6-5F42-B613-CE326F083678}"/>
              </a:ext>
            </a:extLst>
          </p:cNvPr>
          <p:cNvSpPr>
            <a:spLocks noGrp="1"/>
          </p:cNvSpPr>
          <p:nvPr>
            <p:ph type="title"/>
          </p:nvPr>
        </p:nvSpPr>
        <p:spPr>
          <a:xfrm>
            <a:off x="393191" y="444249"/>
            <a:ext cx="6081749" cy="376438"/>
          </a:xfrm>
          <a:prstGeom prst="rect">
            <a:avLst/>
          </a:prstGeom>
        </p:spPr>
        <p:txBody>
          <a:bodyPr lIns="0" tIns="0" rIns="0" bIns="0"/>
          <a:lstStyle>
            <a:lvl1pPr>
              <a:defRPr lang="en-US" sz="1800" b="0" i="0" kern="1200" dirty="0" smtClean="0">
                <a:solidFill>
                  <a:schemeClr val="accent2"/>
                </a:solidFill>
                <a:latin typeface="Europa-Bold" panose="02000000000000000000" pitchFamily="2" charset="77"/>
                <a:ea typeface="+mj-ea"/>
                <a:cs typeface="Calibri" panose="020F050202020403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D23F96FF-546E-C548-A6E1-A103A60578E9}"/>
              </a:ext>
            </a:extLst>
          </p:cNvPr>
          <p:cNvSpPr>
            <a:spLocks noGrp="1"/>
          </p:cNvSpPr>
          <p:nvPr>
            <p:ph type="body" sz="quarter" idx="10"/>
          </p:nvPr>
        </p:nvSpPr>
        <p:spPr>
          <a:xfrm>
            <a:off x="393192" y="820686"/>
            <a:ext cx="11405616" cy="550914"/>
          </a:xfrm>
          <a:prstGeom prst="rect">
            <a:avLst/>
          </a:prstGeom>
        </p:spPr>
        <p:txBody>
          <a:bodyPr lIns="0" tIns="0" rIns="0" bIns="0"/>
          <a:lstStyle>
            <a:lvl1pPr marL="0" indent="0">
              <a:buNone/>
              <a:defRPr lang="en-US" sz="3600" b="1" i="0" kern="1200" dirty="0" smtClean="0">
                <a:solidFill>
                  <a:schemeClr val="tx1"/>
                </a:solidFill>
                <a:latin typeface="Noe Display Bold" panose="020A0500090400000002" pitchFamily="18" charset="77"/>
                <a:ea typeface="+mj-ea"/>
                <a:cs typeface="+mj-cs"/>
              </a:defRPr>
            </a:lvl1pPr>
          </a:lstStyle>
          <a:p>
            <a:pPr lvl="0"/>
            <a:r>
              <a:rPr lang="en-US" dirty="0"/>
              <a:t>Click to edit Master text styles</a:t>
            </a:r>
          </a:p>
        </p:txBody>
      </p:sp>
      <p:sp>
        <p:nvSpPr>
          <p:cNvPr id="6" name="Text Placeholder 4">
            <a:extLst>
              <a:ext uri="{FF2B5EF4-FFF2-40B4-BE49-F238E27FC236}">
                <a16:creationId xmlns:a16="http://schemas.microsoft.com/office/drawing/2014/main" id="{07EF447B-0128-BE4E-9FDB-79156D20B7D5}"/>
              </a:ext>
            </a:extLst>
          </p:cNvPr>
          <p:cNvSpPr>
            <a:spLocks noGrp="1"/>
          </p:cNvSpPr>
          <p:nvPr>
            <p:ph type="body" sz="quarter" idx="14" hasCustomPrompt="1"/>
          </p:nvPr>
        </p:nvSpPr>
        <p:spPr>
          <a:xfrm>
            <a:off x="590041" y="6518736"/>
            <a:ext cx="5245609" cy="258582"/>
          </a:xfrm>
          <a:prstGeom prst="rect">
            <a:avLst/>
          </a:prstGeom>
        </p:spPr>
        <p:txBody>
          <a:bodyPr lIns="0" tIns="0" rIns="0"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800" kern="1200">
                <a:solidFill>
                  <a:srgbClr val="54585A"/>
                </a:solidFill>
                <a:latin typeface="Europa-Light" panose="02000000000000000000" pitchFamily="2" charset="0"/>
                <a:ea typeface="+mn-ea"/>
                <a:cs typeface="+mn-cs"/>
              </a:defRPr>
            </a:lvl1pPr>
            <a:lvl2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2pPr>
            <a:lvl3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3pPr>
            <a:lvl4pPr marL="0" algn="l" defTabSz="914400" rtl="0" eaLnBrk="1" latinLnBrk="0" hangingPunct="1">
              <a:defRPr lang="en-US" sz="800" kern="1200" dirty="0" smtClean="0">
                <a:solidFill>
                  <a:srgbClr val="54585A"/>
                </a:solidFill>
                <a:latin typeface="Europa-Light" panose="02000000000000000000" pitchFamily="2" charset="0"/>
                <a:ea typeface="+mn-ea"/>
                <a:cs typeface="+mn-cs"/>
              </a:defRPr>
            </a:lvl4pPr>
            <a:lvl5pPr marL="0" algn="l" defTabSz="914400" rtl="0" eaLnBrk="1" latinLnBrk="0" hangingPunct="1">
              <a:defRPr lang="en-US" sz="800" kern="1200" dirty="0">
                <a:solidFill>
                  <a:srgbClr val="54585A"/>
                </a:solidFill>
                <a:latin typeface="Europa-Light" panose="02000000000000000000" pitchFamily="2" charset="0"/>
                <a:ea typeface="+mn-ea"/>
                <a:cs typeface="+mn-cs"/>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00" dirty="0">
                <a:solidFill>
                  <a:srgbClr val="54585A"/>
                </a:solidFill>
                <a:latin typeface="Europa-Light" panose="02000000000000000000" pitchFamily="2" charset="0"/>
              </a:rPr>
              <a:t>Footer Notes Here</a:t>
            </a:r>
          </a:p>
        </p:txBody>
      </p:sp>
      <p:sp>
        <p:nvSpPr>
          <p:cNvPr id="29" name="Text Placeholder 7">
            <a:extLst>
              <a:ext uri="{FF2B5EF4-FFF2-40B4-BE49-F238E27FC236}">
                <a16:creationId xmlns:a16="http://schemas.microsoft.com/office/drawing/2014/main" id="{DF339944-9F38-B749-AF5B-172553F26DFA}"/>
              </a:ext>
            </a:extLst>
          </p:cNvPr>
          <p:cNvSpPr>
            <a:spLocks noGrp="1"/>
          </p:cNvSpPr>
          <p:nvPr>
            <p:ph type="body" sz="quarter" idx="15"/>
          </p:nvPr>
        </p:nvSpPr>
        <p:spPr>
          <a:xfrm rot="16200000">
            <a:off x="-1285652" y="3879881"/>
            <a:ext cx="3591338" cy="254000"/>
          </a:xfrm>
          <a:prstGeom prst="rect">
            <a:avLst/>
          </a:prstGeom>
        </p:spPr>
        <p:txBody>
          <a:bodyPr/>
          <a:lstStyle>
            <a:lvl1pPr marL="0" indent="0" algn="ctr" defTabSz="914400" rtl="0" eaLnBrk="1" latinLnBrk="0" hangingPunct="1">
              <a:buNone/>
              <a:defRPr lang="en-US" sz="1200" kern="1200" dirty="0" smtClean="0">
                <a:solidFill>
                  <a:srgbClr val="015089"/>
                </a:solidFill>
                <a:latin typeface="Europa-Regular" panose="02000000000000000000" pitchFamily="2" charset="0"/>
                <a:ea typeface="+mn-ea"/>
                <a:cs typeface="+mn-cs"/>
              </a:defRPr>
            </a:lvl1pPr>
            <a:lvl2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2pPr>
            <a:lvl3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3pPr>
            <a:lvl4pPr marL="0" algn="ctr" defTabSz="914400" rtl="0" eaLnBrk="1" latinLnBrk="0" hangingPunct="1">
              <a:defRPr lang="en-US" sz="1200" kern="1200" dirty="0" smtClean="0">
                <a:solidFill>
                  <a:srgbClr val="015089"/>
                </a:solidFill>
                <a:latin typeface="Europa-Regular" panose="02000000000000000000" pitchFamily="2" charset="0"/>
                <a:ea typeface="+mn-ea"/>
                <a:cs typeface="+mn-cs"/>
              </a:defRPr>
            </a:lvl4pPr>
            <a:lvl5pPr marL="0" algn="ctr" defTabSz="914400" rtl="0" eaLnBrk="1" latinLnBrk="0" hangingPunct="1">
              <a:defRPr lang="en-US" sz="1200" kern="1200" dirty="0">
                <a:solidFill>
                  <a:srgbClr val="015089"/>
                </a:solidFill>
                <a:latin typeface="Europa-Regular" panose="02000000000000000000" pitchFamily="2" charset="0"/>
                <a:ea typeface="+mn-ea"/>
                <a:cs typeface="+mn-cs"/>
              </a:defRPr>
            </a:lvl5pPr>
          </a:lstStyle>
          <a:p>
            <a:pPr lvl="0"/>
            <a:r>
              <a:rPr lang="en-US" dirty="0"/>
              <a:t>Click to edit</a:t>
            </a:r>
          </a:p>
        </p:txBody>
      </p:sp>
      <p:pic>
        <p:nvPicPr>
          <p:cNvPr id="7" name="Picture 6" descr="Icon&#10;&#10;Description automatically generated with low confidence">
            <a:extLst>
              <a:ext uri="{FF2B5EF4-FFF2-40B4-BE49-F238E27FC236}">
                <a16:creationId xmlns:a16="http://schemas.microsoft.com/office/drawing/2014/main" id="{ECC36A60-B2CC-F745-A227-F1FEEE391D71}"/>
              </a:ext>
            </a:extLst>
          </p:cNvPr>
          <p:cNvPicPr>
            <a:picLocks noChangeAspect="1"/>
          </p:cNvPicPr>
          <p:nvPr userDrawn="1"/>
        </p:nvPicPr>
        <p:blipFill>
          <a:blip r:embed="rId2"/>
          <a:stretch>
            <a:fillRect/>
          </a:stretch>
        </p:blipFill>
        <p:spPr>
          <a:xfrm>
            <a:off x="116317" y="6373655"/>
            <a:ext cx="393700" cy="431800"/>
          </a:xfrm>
          <a:prstGeom prst="rect">
            <a:avLst/>
          </a:prstGeom>
        </p:spPr>
      </p:pic>
    </p:spTree>
    <p:extLst>
      <p:ext uri="{BB962C8B-B14F-4D97-AF65-F5344CB8AC3E}">
        <p14:creationId xmlns:p14="http://schemas.microsoft.com/office/powerpoint/2010/main" val="1747317274"/>
      </p:ext>
    </p:extLst>
  </p:cSld>
  <p:clrMapOvr>
    <a:masterClrMapping/>
  </p:clrMapOvr>
  <p:extLst>
    <p:ext uri="{DCECCB84-F9BA-43D5-87BE-67443E8EF086}">
      <p15:sldGuideLst xmlns:p15="http://schemas.microsoft.com/office/powerpoint/2012/main">
        <p15:guide id="1" pos="240" userDrawn="1">
          <p15:clr>
            <a:srgbClr val="FBAE40"/>
          </p15:clr>
        </p15:guide>
        <p15:guide id="2" pos="7440" userDrawn="1">
          <p15:clr>
            <a:srgbClr val="FBAE40"/>
          </p15:clr>
        </p15:guide>
        <p15:guide id="3" orient="horz" pos="288" userDrawn="1">
          <p15:clr>
            <a:srgbClr val="FBAE40"/>
          </p15:clr>
        </p15:guide>
        <p15:guide id="4" orient="horz" pos="4032" userDrawn="1">
          <p15:clr>
            <a:srgbClr val="FBAE40"/>
          </p15:clr>
        </p15:guide>
        <p15:guide id="5" orient="horz" pos="1176" userDrawn="1">
          <p15:clr>
            <a:srgbClr val="FBAE40"/>
          </p15:clr>
        </p15:guide>
        <p15:guide id="6" orient="horz" pos="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37235"/>
      </p:ext>
    </p:extLst>
  </p:cSld>
  <p:clrMap bg1="lt1" tx1="dk1" bg2="lt2" tx2="dk2" accent1="accent1" accent2="accent2" accent3="accent3" accent4="accent4" accent5="accent5" accent6="accent6" hlink="hlink" folHlink="folHlink"/>
  <p:sldLayoutIdLst>
    <p:sldLayoutId id="2147483678" r:id="rId1"/>
    <p:sldLayoutId id="2147483743" r:id="rId2"/>
    <p:sldLayoutId id="2147483745" r:id="rId3"/>
    <p:sldLayoutId id="2147483749" r:id="rId4"/>
    <p:sldLayoutId id="2147483753" r:id="rId5"/>
    <p:sldLayoutId id="2147483755" r:id="rId6"/>
    <p:sldLayoutId id="2147483742" r:id="rId7"/>
    <p:sldLayoutId id="2147483677" r:id="rId8"/>
    <p:sldLayoutId id="2147483751" r:id="rId9"/>
    <p:sldLayoutId id="2147483754" r:id="rId10"/>
    <p:sldLayoutId id="2147483752" r:id="rId11"/>
    <p:sldLayoutId id="2147483741"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Noe Display Bold" panose="020A0500090400000002"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uropa-Light"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uropa-Light"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uropa-Light"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uropa-Light"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uropa-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F88"/>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9B4E3E7-C79D-B84E-9DBD-B4C768607AEC}"/>
              </a:ext>
            </a:extLst>
          </p:cNvPr>
          <p:cNvSpPr txBox="1">
            <a:spLocks/>
          </p:cNvSpPr>
          <p:nvPr/>
        </p:nvSpPr>
        <p:spPr>
          <a:xfrm>
            <a:off x="530476" y="3876071"/>
            <a:ext cx="6457949" cy="483325"/>
          </a:xfrm>
          <a:prstGeom prst="rect">
            <a:avLst/>
          </a:prstGeom>
        </p:spPr>
        <p:txBody>
          <a:bodyPr anchor="b">
            <a:normAutofit/>
          </a:bodyPr>
          <a:lstStyle>
            <a:lvl1pPr algn="l" defTabSz="914400" rtl="0" eaLnBrk="1" latinLnBrk="0" hangingPunct="1">
              <a:lnSpc>
                <a:spcPct val="90000"/>
              </a:lnSpc>
              <a:spcBef>
                <a:spcPct val="0"/>
              </a:spcBef>
              <a:buNone/>
              <a:defRPr sz="3600" b="1" i="0" kern="1200">
                <a:solidFill>
                  <a:schemeClr val="bg1"/>
                </a:solidFill>
                <a:latin typeface="Noe Display Bold" panose="020A0500090400000002" pitchFamily="18" charset="77"/>
                <a:ea typeface="+mj-ea"/>
                <a:cs typeface="+mj-cs"/>
              </a:defRPr>
            </a:lvl1pPr>
          </a:lstStyle>
          <a:p>
            <a:r>
              <a:rPr lang="en-US" sz="2000" dirty="0">
                <a:latin typeface="Europa-Light" panose="02000000000000000000" pitchFamily="2" charset="77"/>
              </a:rPr>
              <a:t>Plot your way to the next milestone</a:t>
            </a:r>
          </a:p>
        </p:txBody>
      </p:sp>
      <p:sp>
        <p:nvSpPr>
          <p:cNvPr id="6" name="Title 6">
            <a:extLst>
              <a:ext uri="{FF2B5EF4-FFF2-40B4-BE49-F238E27FC236}">
                <a16:creationId xmlns:a16="http://schemas.microsoft.com/office/drawing/2014/main" id="{E4F1CCCE-A828-934A-A8CF-6FB64F23CBB3}"/>
              </a:ext>
            </a:extLst>
          </p:cNvPr>
          <p:cNvSpPr txBox="1">
            <a:spLocks/>
          </p:cNvSpPr>
          <p:nvPr/>
        </p:nvSpPr>
        <p:spPr>
          <a:xfrm>
            <a:off x="530476" y="2918461"/>
            <a:ext cx="6817800" cy="1199273"/>
          </a:xfrm>
          <a:prstGeom prst="rect">
            <a:avLst/>
          </a:prstGeom>
        </p:spPr>
        <p:txBody>
          <a:bodyPr anchor="ctr">
            <a:noAutofit/>
          </a:bodyPr>
          <a:lstStyle>
            <a:lvl1pPr algn="l" defTabSz="914400" rtl="0" eaLnBrk="1" latinLnBrk="0" hangingPunct="1">
              <a:lnSpc>
                <a:spcPct val="90000"/>
              </a:lnSpc>
              <a:spcBef>
                <a:spcPct val="0"/>
              </a:spcBef>
              <a:buNone/>
              <a:defRPr sz="3600" b="1" i="0" kern="1200">
                <a:solidFill>
                  <a:schemeClr val="bg1"/>
                </a:solidFill>
                <a:latin typeface="Noe Display Bold" panose="020A0500090400000002" pitchFamily="18" charset="77"/>
                <a:ea typeface="+mj-ea"/>
                <a:cs typeface="+mj-cs"/>
              </a:defRPr>
            </a:lvl1pPr>
          </a:lstStyle>
          <a:p>
            <a:r>
              <a:rPr lang="en-US" sz="4800" dirty="0"/>
              <a:t>Bessemer Benchmarks</a:t>
            </a:r>
          </a:p>
        </p:txBody>
      </p:sp>
    </p:spTree>
    <p:extLst>
      <p:ext uri="{BB962C8B-B14F-4D97-AF65-F5344CB8AC3E}">
        <p14:creationId xmlns:p14="http://schemas.microsoft.com/office/powerpoint/2010/main" val="4358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at 100MM+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F07B49AA-8D02-3B42-9E85-A516D77581FE}"/>
              </a:ext>
            </a:extLst>
          </p:cNvPr>
          <p:cNvGraphicFramePr>
            <a:graphicFrameLocks noGrp="1"/>
          </p:cNvGraphicFramePr>
          <p:nvPr>
            <p:extLst>
              <p:ext uri="{D42A27DB-BD31-4B8C-83A1-F6EECF244321}">
                <p14:modId xmlns:p14="http://schemas.microsoft.com/office/powerpoint/2010/main" val="243404486"/>
              </p:ext>
            </p:extLst>
          </p:nvPr>
        </p:nvGraphicFramePr>
        <p:xfrm>
          <a:off x="399506" y="1272209"/>
          <a:ext cx="11338564" cy="5120641"/>
        </p:xfrm>
        <a:graphic>
          <a:graphicData uri="http://schemas.openxmlformats.org/drawingml/2006/table">
            <a:tbl>
              <a:tblPr firstRow="1" bandRow="1">
                <a:tableStyleId>{5C22544A-7EE6-4342-B048-85BDC9FD1C3A}</a:tableStyleId>
              </a:tblPr>
              <a:tblGrid>
                <a:gridCol w="1143756">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871968930"/>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p>
                    <a:p>
                      <a:pPr algn="ctr"/>
                      <a:r>
                        <a:rPr lang="en-US" sz="1400" dirty="0">
                          <a:solidFill>
                            <a:srgbClr val="6695B7"/>
                          </a:solidFill>
                          <a:latin typeface="Europa-Bold" panose="02000000000000000000" pitchFamily="2" charset="77"/>
                        </a:rPr>
                        <a:t>125%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90-</a:t>
                      </a:r>
                    </a:p>
                    <a:p>
                      <a:pPr algn="ctr"/>
                      <a:r>
                        <a:rPr lang="en-US" sz="1400" dirty="0">
                          <a:solidFill>
                            <a:srgbClr val="6695B7"/>
                          </a:solidFill>
                          <a:latin typeface="Europa-Bold" panose="02000000000000000000" pitchFamily="2" charset="77"/>
                        </a:rPr>
                        <a: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15-</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D39F3405-42AE-0D45-87FC-F0FE100E9F25}"/>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73BF4EE1-5334-DD41-90BA-4DBB64E526B8}"/>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DB39E6A5-D2A5-A843-B950-D0D77E1E1EE8}"/>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B67E-BA09-C147-9F5B-1B96E42689B0}"/>
              </a:ext>
            </a:extLst>
          </p:cNvPr>
          <p:cNvSpPr>
            <a:spLocks noGrp="1"/>
          </p:cNvSpPr>
          <p:nvPr>
            <p:ph type="title"/>
          </p:nvPr>
        </p:nvSpPr>
        <p:spPr/>
        <p:txBody>
          <a:bodyPr/>
          <a:lstStyle/>
          <a:p>
            <a:r>
              <a:rPr lang="en-US" dirty="0"/>
              <a:t>Benchmarks for your business </a:t>
            </a:r>
          </a:p>
        </p:txBody>
      </p:sp>
      <p:sp>
        <p:nvSpPr>
          <p:cNvPr id="3" name="Text Placeholder 2">
            <a:extLst>
              <a:ext uri="{FF2B5EF4-FFF2-40B4-BE49-F238E27FC236}">
                <a16:creationId xmlns:a16="http://schemas.microsoft.com/office/drawing/2014/main" id="{94161ECD-F8A5-3947-882A-B6DC86D678E4}"/>
              </a:ext>
            </a:extLst>
          </p:cNvPr>
          <p:cNvSpPr>
            <a:spLocks noGrp="1"/>
          </p:cNvSpPr>
          <p:nvPr>
            <p:ph type="body" sz="quarter" idx="10"/>
          </p:nvPr>
        </p:nvSpPr>
        <p:spPr/>
        <p:txBody>
          <a:bodyPr/>
          <a:lstStyle/>
          <a:p>
            <a:r>
              <a:rPr lang="en-US" dirty="0"/>
              <a:t>How to use this template </a:t>
            </a:r>
          </a:p>
        </p:txBody>
      </p:sp>
      <p:sp>
        <p:nvSpPr>
          <p:cNvPr id="6" name="TextBox 5">
            <a:extLst>
              <a:ext uri="{FF2B5EF4-FFF2-40B4-BE49-F238E27FC236}">
                <a16:creationId xmlns:a16="http://schemas.microsoft.com/office/drawing/2014/main" id="{FAF8B05F-EE2F-B443-B356-89C6EF9A0346}"/>
              </a:ext>
            </a:extLst>
          </p:cNvPr>
          <p:cNvSpPr txBox="1"/>
          <p:nvPr/>
        </p:nvSpPr>
        <p:spPr>
          <a:xfrm>
            <a:off x="545689" y="1961535"/>
            <a:ext cx="6449159"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Europa-Light" panose="02000000000000000000" pitchFamily="2" charset="77"/>
              </a:rPr>
              <a:t>Leverage these slides for next pitch deck, board meeting—or, if you’re so bold—show off your traction in your funding announcement, on your company blog, social media, or your next all hands meeting. </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dirty="0">
                <a:latin typeface="Europa-Light" panose="02000000000000000000" pitchFamily="2" charset="77"/>
              </a:rPr>
              <a:t>As references, we shared benchmarks for both private cloud and public cloud companies</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dirty="0">
                <a:latin typeface="Europa-Light" panose="02000000000000000000" pitchFamily="2" charset="77"/>
              </a:rPr>
              <a:t>For more granularity on where you stand, select the ARR scale slide that applies to your company, and make it your own by adding your logo and metrics. </a:t>
            </a:r>
          </a:p>
          <a:p>
            <a:pPr marL="285750" indent="-285750">
              <a:buFont typeface="Arial" panose="020B0604020202020204" pitchFamily="34" charset="0"/>
              <a:buChar char="•"/>
            </a:pPr>
            <a:endParaRPr lang="en-US" dirty="0">
              <a:latin typeface="Europa-Light" panose="02000000000000000000" pitchFamily="2" charset="77"/>
            </a:endParaRPr>
          </a:p>
          <a:p>
            <a:pPr marL="285750" indent="-285750">
              <a:buFont typeface="Arial" panose="020B0604020202020204" pitchFamily="34" charset="0"/>
              <a:buChar char="•"/>
            </a:pPr>
            <a:r>
              <a:rPr lang="en-US" b="1" dirty="0">
                <a:latin typeface="Europa-Light" panose="02000000000000000000" pitchFamily="2" charset="77"/>
              </a:rPr>
              <a:t>Have any questions? Raising your next round? Get in touch!  </a:t>
            </a:r>
          </a:p>
        </p:txBody>
      </p:sp>
      <p:pic>
        <p:nvPicPr>
          <p:cNvPr id="10" name="Picture 9" descr="A person with her arms crossed&#10;&#10;Description automatically generated with low confidence">
            <a:extLst>
              <a:ext uri="{FF2B5EF4-FFF2-40B4-BE49-F238E27FC236}">
                <a16:creationId xmlns:a16="http://schemas.microsoft.com/office/drawing/2014/main" id="{C9A654D8-FAE0-5740-9B08-ECE26C4A9D04}"/>
              </a:ext>
            </a:extLst>
          </p:cNvPr>
          <p:cNvPicPr>
            <a:picLocks noChangeAspect="1"/>
          </p:cNvPicPr>
          <p:nvPr/>
        </p:nvPicPr>
        <p:blipFill>
          <a:blip r:embed="rId2"/>
          <a:stretch>
            <a:fillRect/>
          </a:stretch>
        </p:blipFill>
        <p:spPr>
          <a:xfrm>
            <a:off x="7871927" y="1660849"/>
            <a:ext cx="5197151" cy="5197151"/>
          </a:xfrm>
          <a:prstGeom prst="rect">
            <a:avLst/>
          </a:prstGeom>
        </p:spPr>
      </p:pic>
      <p:pic>
        <p:nvPicPr>
          <p:cNvPr id="12" name="Graphic 11" descr="Envelope with solid fill">
            <a:extLst>
              <a:ext uri="{FF2B5EF4-FFF2-40B4-BE49-F238E27FC236}">
                <a16:creationId xmlns:a16="http://schemas.microsoft.com/office/drawing/2014/main" id="{2E4F420B-9EE8-1F4E-83FA-7F25F67CDC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847" y="5677720"/>
            <a:ext cx="369332" cy="369332"/>
          </a:xfrm>
          <a:prstGeom prst="rect">
            <a:avLst/>
          </a:prstGeom>
        </p:spPr>
      </p:pic>
      <p:sp>
        <p:nvSpPr>
          <p:cNvPr id="13" name="TextBox 12">
            <a:extLst>
              <a:ext uri="{FF2B5EF4-FFF2-40B4-BE49-F238E27FC236}">
                <a16:creationId xmlns:a16="http://schemas.microsoft.com/office/drawing/2014/main" id="{C6706A1A-2BAF-B141-B69C-2A3CDEFF04A7}"/>
              </a:ext>
            </a:extLst>
          </p:cNvPr>
          <p:cNvSpPr txBox="1"/>
          <p:nvPr/>
        </p:nvSpPr>
        <p:spPr>
          <a:xfrm>
            <a:off x="1572179" y="6126506"/>
            <a:ext cx="1760531" cy="369332"/>
          </a:xfrm>
          <a:prstGeom prst="rect">
            <a:avLst/>
          </a:prstGeom>
          <a:noFill/>
        </p:spPr>
        <p:txBody>
          <a:bodyPr wrap="square" rtlCol="0">
            <a:spAutoFit/>
          </a:bodyPr>
          <a:lstStyle/>
          <a:p>
            <a:r>
              <a:rPr lang="en-US" b="1" dirty="0">
                <a:latin typeface="Europa-Light" panose="02000000000000000000" pitchFamily="2" charset="77"/>
              </a:rPr>
              <a:t>@</a:t>
            </a:r>
            <a:r>
              <a:rPr lang="en-US" b="1" dirty="0" err="1">
                <a:latin typeface="Europa-Light" panose="02000000000000000000" pitchFamily="2" charset="77"/>
              </a:rPr>
              <a:t>mcadonofrio</a:t>
            </a:r>
            <a:endParaRPr lang="en-US" b="1" dirty="0">
              <a:latin typeface="Europa-Light" panose="02000000000000000000" pitchFamily="2" charset="77"/>
            </a:endParaRPr>
          </a:p>
        </p:txBody>
      </p:sp>
      <p:sp>
        <p:nvSpPr>
          <p:cNvPr id="14" name="TextBox 13">
            <a:extLst>
              <a:ext uri="{FF2B5EF4-FFF2-40B4-BE49-F238E27FC236}">
                <a16:creationId xmlns:a16="http://schemas.microsoft.com/office/drawing/2014/main" id="{CAAEB528-2E37-AB46-840F-940B311CED46}"/>
              </a:ext>
            </a:extLst>
          </p:cNvPr>
          <p:cNvSpPr txBox="1"/>
          <p:nvPr/>
        </p:nvSpPr>
        <p:spPr>
          <a:xfrm>
            <a:off x="1572179" y="5667982"/>
            <a:ext cx="2402098" cy="369332"/>
          </a:xfrm>
          <a:prstGeom prst="rect">
            <a:avLst/>
          </a:prstGeom>
          <a:noFill/>
        </p:spPr>
        <p:txBody>
          <a:bodyPr wrap="square" rtlCol="0">
            <a:spAutoFit/>
          </a:bodyPr>
          <a:lstStyle/>
          <a:p>
            <a:r>
              <a:rPr lang="en-US" b="1" dirty="0" err="1">
                <a:latin typeface="Europa-Light" panose="02000000000000000000" pitchFamily="2" charset="77"/>
              </a:rPr>
              <a:t>mdonofrio@bvp.com</a:t>
            </a:r>
            <a:endParaRPr lang="en-US" b="1" dirty="0">
              <a:latin typeface="Europa-Light" panose="02000000000000000000" pitchFamily="2" charset="77"/>
            </a:endParaRPr>
          </a:p>
        </p:txBody>
      </p:sp>
      <p:pic>
        <p:nvPicPr>
          <p:cNvPr id="16" name="Picture 15" descr="Logo&#10;&#10;Description automatically generated">
            <a:extLst>
              <a:ext uri="{FF2B5EF4-FFF2-40B4-BE49-F238E27FC236}">
                <a16:creationId xmlns:a16="http://schemas.microsoft.com/office/drawing/2014/main" id="{7A2781E1-ADBA-B441-B8A8-F4997D5AACD8}"/>
              </a:ext>
            </a:extLst>
          </p:cNvPr>
          <p:cNvPicPr>
            <a:picLocks noChangeAspect="1"/>
          </p:cNvPicPr>
          <p:nvPr/>
        </p:nvPicPr>
        <p:blipFill>
          <a:blip r:embed="rId5">
            <a:duotone>
              <a:schemeClr val="accent1">
                <a:shade val="45000"/>
                <a:satMod val="135000"/>
              </a:schemeClr>
              <a:prstClr val="white"/>
            </a:duotone>
          </a:blip>
          <a:stretch>
            <a:fillRect/>
          </a:stretch>
        </p:blipFill>
        <p:spPr>
          <a:xfrm>
            <a:off x="1201546" y="6110151"/>
            <a:ext cx="370633" cy="370633"/>
          </a:xfrm>
          <a:prstGeom prst="rect">
            <a:avLst/>
          </a:prstGeom>
        </p:spPr>
      </p:pic>
      <p:sp>
        <p:nvSpPr>
          <p:cNvPr id="17" name="TextBox 16">
            <a:extLst>
              <a:ext uri="{FF2B5EF4-FFF2-40B4-BE49-F238E27FC236}">
                <a16:creationId xmlns:a16="http://schemas.microsoft.com/office/drawing/2014/main" id="{873CBEDB-5F0F-6B4A-BC52-CB013D5529F5}"/>
              </a:ext>
            </a:extLst>
          </p:cNvPr>
          <p:cNvSpPr txBox="1"/>
          <p:nvPr/>
        </p:nvSpPr>
        <p:spPr>
          <a:xfrm>
            <a:off x="6474940" y="5987402"/>
            <a:ext cx="2146040" cy="584775"/>
          </a:xfrm>
          <a:prstGeom prst="rect">
            <a:avLst/>
          </a:prstGeom>
          <a:noFill/>
        </p:spPr>
        <p:txBody>
          <a:bodyPr wrap="square" rtlCol="0">
            <a:spAutoFit/>
          </a:bodyPr>
          <a:lstStyle/>
          <a:p>
            <a:r>
              <a:rPr lang="en-US" sz="1600" b="1" dirty="0">
                <a:latin typeface="Europa-Light" panose="02000000000000000000" pitchFamily="2" charset="77"/>
              </a:rPr>
              <a:t>Mary D’Onofrio, Partner at Bessemer </a:t>
            </a:r>
          </a:p>
        </p:txBody>
      </p:sp>
    </p:spTree>
    <p:extLst>
      <p:ext uri="{BB962C8B-B14F-4D97-AF65-F5344CB8AC3E}">
        <p14:creationId xmlns:p14="http://schemas.microsoft.com/office/powerpoint/2010/main" val="334076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itle 1034">
            <a:extLst>
              <a:ext uri="{FF2B5EF4-FFF2-40B4-BE49-F238E27FC236}">
                <a16:creationId xmlns:a16="http://schemas.microsoft.com/office/drawing/2014/main" id="{4303BBB7-83F9-FD4C-B406-4CD8AC266F2D}"/>
              </a:ext>
            </a:extLst>
          </p:cNvPr>
          <p:cNvSpPr>
            <a:spLocks noGrp="1"/>
          </p:cNvSpPr>
          <p:nvPr>
            <p:ph type="title"/>
          </p:nvPr>
        </p:nvSpPr>
        <p:spPr>
          <a:xfrm>
            <a:off x="392826" y="375286"/>
            <a:ext cx="10515600" cy="598702"/>
          </a:xfrm>
        </p:spPr>
        <p:txBody>
          <a:bodyPr/>
          <a:lstStyle/>
          <a:p>
            <a:r>
              <a:rPr lang="en-US" dirty="0"/>
              <a:t>Average Benchmarks by ARR Scale</a:t>
            </a:r>
          </a:p>
        </p:txBody>
      </p:sp>
      <p:sp>
        <p:nvSpPr>
          <p:cNvPr id="10" name="AutoShape 2">
            <a:extLst>
              <a:ext uri="{FF2B5EF4-FFF2-40B4-BE49-F238E27FC236}">
                <a16:creationId xmlns:a16="http://schemas.microsoft.com/office/drawing/2014/main" id="{F5AFF32E-0BD1-9E48-A7AA-D1DEF9E6AE26}"/>
              </a:ext>
            </a:extLst>
          </p:cNvPr>
          <p:cNvSpPr>
            <a:spLocks noChangeAspect="1" noChangeArrowheads="1"/>
          </p:cNvSpPr>
          <p:nvPr/>
        </p:nvSpPr>
        <p:spPr bwMode="auto">
          <a:xfrm>
            <a:off x="23217808" y="5375207"/>
            <a:ext cx="1464365" cy="1464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01F55DA7-DE24-FA40-9614-368B0D125FE6}"/>
              </a:ext>
            </a:extLst>
          </p:cNvPr>
          <p:cNvSpPr txBox="1"/>
          <p:nvPr/>
        </p:nvSpPr>
        <p:spPr>
          <a:xfrm>
            <a:off x="9883417" y="307603"/>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Reference</a:t>
            </a:r>
          </a:p>
        </p:txBody>
      </p:sp>
      <p:sp>
        <p:nvSpPr>
          <p:cNvPr id="2" name="Text Placeholder 1">
            <a:extLst>
              <a:ext uri="{FF2B5EF4-FFF2-40B4-BE49-F238E27FC236}">
                <a16:creationId xmlns:a16="http://schemas.microsoft.com/office/drawing/2014/main" id="{9DDC2108-11D6-D14E-9E28-4402E3E5FBF2}"/>
              </a:ext>
            </a:extLst>
          </p:cNvPr>
          <p:cNvSpPr>
            <a:spLocks noGrp="1"/>
          </p:cNvSpPr>
          <p:nvPr>
            <p:ph type="body" sz="quarter" idx="14"/>
          </p:nvPr>
        </p:nvSpPr>
        <p:spPr>
          <a:xfrm>
            <a:off x="503517" y="6484756"/>
            <a:ext cx="4365043" cy="116665"/>
          </a:xfrm>
        </p:spPr>
        <p:txBody>
          <a:bodyPr/>
          <a:lstStyle/>
          <a:p>
            <a:r>
              <a:rPr lang="en-US" dirty="0"/>
              <a:t>*All margin and growth rate values in the above chart are rounded to the nearest 5% for clarity</a:t>
            </a:r>
          </a:p>
          <a:p>
            <a:endParaRPr lang="en-US" dirty="0"/>
          </a:p>
        </p:txBody>
      </p:sp>
      <p:graphicFrame>
        <p:nvGraphicFramePr>
          <p:cNvPr id="33" name="Table 3">
            <a:extLst>
              <a:ext uri="{FF2B5EF4-FFF2-40B4-BE49-F238E27FC236}">
                <a16:creationId xmlns:a16="http://schemas.microsoft.com/office/drawing/2014/main" id="{DB52DE3C-B797-B349-95B0-A36B3197EF36}"/>
              </a:ext>
            </a:extLst>
          </p:cNvPr>
          <p:cNvGraphicFramePr>
            <a:graphicFrameLocks noGrp="1"/>
          </p:cNvGraphicFramePr>
          <p:nvPr>
            <p:extLst>
              <p:ext uri="{D42A27DB-BD31-4B8C-83A1-F6EECF244321}">
                <p14:modId xmlns:p14="http://schemas.microsoft.com/office/powerpoint/2010/main" val="3519525807"/>
              </p:ext>
            </p:extLst>
          </p:nvPr>
        </p:nvGraphicFramePr>
        <p:xfrm>
          <a:off x="381001" y="1346886"/>
          <a:ext cx="11405615" cy="4881637"/>
        </p:xfrm>
        <a:graphic>
          <a:graphicData uri="http://schemas.openxmlformats.org/drawingml/2006/table">
            <a:tbl>
              <a:tblPr firstRow="1" bandRow="1">
                <a:tableStyleId>{5C22544A-7EE6-4342-B048-85BDC9FD1C3A}</a:tableStyleId>
              </a:tblPr>
              <a:tblGrid>
                <a:gridCol w="1900936">
                  <a:extLst>
                    <a:ext uri="{9D8B030D-6E8A-4147-A177-3AD203B41FA5}">
                      <a16:colId xmlns:a16="http://schemas.microsoft.com/office/drawing/2014/main" val="1016895831"/>
                    </a:ext>
                  </a:extLst>
                </a:gridCol>
                <a:gridCol w="1799801">
                  <a:extLst>
                    <a:ext uri="{9D8B030D-6E8A-4147-A177-3AD203B41FA5}">
                      <a16:colId xmlns:a16="http://schemas.microsoft.com/office/drawing/2014/main" val="2233147681"/>
                    </a:ext>
                  </a:extLst>
                </a:gridCol>
                <a:gridCol w="1998189">
                  <a:extLst>
                    <a:ext uri="{9D8B030D-6E8A-4147-A177-3AD203B41FA5}">
                      <a16:colId xmlns:a16="http://schemas.microsoft.com/office/drawing/2014/main" val="1167073774"/>
                    </a:ext>
                  </a:extLst>
                </a:gridCol>
                <a:gridCol w="1904817">
                  <a:extLst>
                    <a:ext uri="{9D8B030D-6E8A-4147-A177-3AD203B41FA5}">
                      <a16:colId xmlns:a16="http://schemas.microsoft.com/office/drawing/2014/main" val="3732344099"/>
                    </a:ext>
                  </a:extLst>
                </a:gridCol>
                <a:gridCol w="1900936">
                  <a:extLst>
                    <a:ext uri="{9D8B030D-6E8A-4147-A177-3AD203B41FA5}">
                      <a16:colId xmlns:a16="http://schemas.microsoft.com/office/drawing/2014/main" val="2101504707"/>
                    </a:ext>
                  </a:extLst>
                </a:gridCol>
                <a:gridCol w="1900936">
                  <a:extLst>
                    <a:ext uri="{9D8B030D-6E8A-4147-A177-3AD203B41FA5}">
                      <a16:colId xmlns:a16="http://schemas.microsoft.com/office/drawing/2014/main" val="611912794"/>
                    </a:ext>
                  </a:extLst>
                </a:gridCol>
              </a:tblGrid>
              <a:tr h="626467">
                <a:tc>
                  <a:txBody>
                    <a:bodyPr/>
                    <a:lstStyle/>
                    <a:p>
                      <a:pPr algn="ctr"/>
                      <a:endParaRPr lang="en-US" sz="1200" b="0" dirty="0">
                        <a:solidFill>
                          <a:schemeClr val="tx1"/>
                        </a:solidFill>
                        <a:latin typeface="Europa-Regular" panose="02000000000000000000" pitchFamily="2" charset="77"/>
                      </a:endParaRPr>
                    </a:p>
                  </a:txBody>
                  <a:tcPr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$1-10MM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$10-25MM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$25-50MM</a:t>
                      </a:r>
                    </a:p>
                  </a:txBody>
                  <a:tcPr marL="0" marR="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$50-100MM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015089"/>
                          </a:solidFill>
                          <a:latin typeface="Europa-Bold" panose="02000000000000000000" pitchFamily="2" charset="77"/>
                        </a:rPr>
                        <a:t>$100MM+</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425517">
                <a:tc>
                  <a:txBody>
                    <a:bodyPr/>
                    <a:lstStyle/>
                    <a:p>
                      <a:pPr algn="ctr"/>
                      <a:r>
                        <a:rPr lang="en-US" sz="1200" b="1" dirty="0">
                          <a:solidFill>
                            <a:schemeClr val="bg1"/>
                          </a:solidFill>
                          <a:latin typeface="Europa-Regular" panose="02000000000000000000" pitchFamily="2" charset="77"/>
                        </a:rPr>
                        <a:t>ARR Growth Rate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200%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115%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592054511"/>
                  </a:ext>
                </a:extLst>
              </a:tr>
              <a:tr h="425517">
                <a:tc>
                  <a:txBody>
                    <a:bodyPr/>
                    <a:lstStyle/>
                    <a:p>
                      <a:pPr algn="ctr"/>
                      <a:r>
                        <a:rPr lang="en-US" sz="1200" b="1" dirty="0">
                          <a:solidFill>
                            <a:schemeClr val="bg1"/>
                          </a:solidFill>
                          <a:latin typeface="Europa-Regular" panose="02000000000000000000" pitchFamily="2" charset="77"/>
                        </a:rPr>
                        <a:t>Net Retention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140%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latin typeface="Europa-Regular"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extLst>
                  <a:ext uri="{0D108BD9-81ED-4DB2-BD59-A6C34878D82A}">
                    <a16:rowId xmlns:a16="http://schemas.microsoft.com/office/drawing/2014/main" val="925775728"/>
                  </a:ext>
                </a:extLst>
              </a:tr>
              <a:tr h="425517">
                <a:tc>
                  <a:txBody>
                    <a:bodyPr/>
                    <a:lstStyle/>
                    <a:p>
                      <a:pPr algn="ctr"/>
                      <a:r>
                        <a:rPr lang="en-US" sz="1200" b="1" dirty="0">
                          <a:solidFill>
                            <a:schemeClr val="bg1"/>
                          </a:solidFill>
                          <a:latin typeface="Europa-Regular" panose="02000000000000000000" pitchFamily="2" charset="77"/>
                        </a:rPr>
                        <a:t>Gross Retention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85%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414148580"/>
                  </a:ext>
                </a:extLst>
              </a:tr>
              <a:tr h="425517">
                <a:tc>
                  <a:txBody>
                    <a:bodyPr/>
                    <a:lstStyle/>
                    <a:p>
                      <a:pPr algn="ctr"/>
                      <a:r>
                        <a:rPr lang="en-US" sz="1200" b="1" dirty="0">
                          <a:solidFill>
                            <a:schemeClr val="bg1"/>
                          </a:solidFill>
                          <a:latin typeface="Europa-Regular" panose="02000000000000000000" pitchFamily="2" charset="77"/>
                        </a:rPr>
                        <a:t>Gross Margin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lang="en-US" sz="1500" b="0" dirty="0">
                          <a:latin typeface="Europa-Regular"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65%</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000"/>
                      </a:srgbClr>
                    </a:solidFill>
                  </a:tcPr>
                </a:tc>
                <a:extLst>
                  <a:ext uri="{0D108BD9-81ED-4DB2-BD59-A6C34878D82A}">
                    <a16:rowId xmlns:a16="http://schemas.microsoft.com/office/drawing/2014/main" val="1784177567"/>
                  </a:ext>
                </a:extLst>
              </a:tr>
              <a:tr h="425517">
                <a:tc>
                  <a:txBody>
                    <a:bodyPr/>
                    <a:lstStyle/>
                    <a:p>
                      <a:pPr algn="ctr"/>
                      <a:r>
                        <a:rPr lang="en-US" sz="1200" b="1" dirty="0">
                          <a:solidFill>
                            <a:schemeClr val="bg1"/>
                          </a:solidFill>
                          <a:latin typeface="Europa-Regular" panose="02000000000000000000" pitchFamily="2" charset="77"/>
                        </a:rPr>
                        <a:t>S&amp;M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95%</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60%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50%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662838414"/>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R&amp;D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95%</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50%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30%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35%</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3973861598"/>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G&amp;A % Revenue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70%</a:t>
                      </a:r>
                      <a:endParaRPr lang="en-US" sz="1500" b="0" dirty="0">
                        <a:latin typeface="Europa-Regular"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40%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20%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kumimoji="0" lang="en-US" sz="1500" b="0" i="0" u="none" strike="noStrike" kern="1200" cap="none" spc="0" normalizeH="0" baseline="0" noProof="0" dirty="0">
                          <a:ln>
                            <a:noFill/>
                          </a:ln>
                          <a:solidFill>
                            <a:srgbClr val="014F88"/>
                          </a:solidFill>
                          <a:effectLst/>
                          <a:uLnTx/>
                          <a:uFillTx/>
                          <a:latin typeface="Europa-Regular" panose="02000000000000000000" pitchFamily="2" charset="77"/>
                          <a:ea typeface="+mn-ea"/>
                          <a:cs typeface="+mn-cs"/>
                        </a:rPr>
                        <a:t>20%</a:t>
                      </a:r>
                      <a:endParaRPr lang="en-US" sz="1500" b="0" dirty="0">
                        <a:latin typeface="Europa-Regular"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2904452344"/>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CAC Payback (Mos)</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15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24</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21</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3713114500"/>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FCF Margin</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tc>
                  <a:txBody>
                    <a:bodyPr/>
                    <a:lstStyle/>
                    <a:p>
                      <a:pPr algn="ctr"/>
                      <a:r>
                        <a:rPr lang="en-US" sz="1500" b="0" dirty="0">
                          <a:latin typeface="Europa-Regular"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7D6E4"/>
                    </a:solidFill>
                  </a:tcPr>
                </a:tc>
                <a:extLst>
                  <a:ext uri="{0D108BD9-81ED-4DB2-BD59-A6C34878D82A}">
                    <a16:rowId xmlns:a16="http://schemas.microsoft.com/office/drawing/2014/main" val="3685814276"/>
                  </a:ext>
                </a:extLst>
              </a:tr>
              <a:tr h="425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uropa-Regular" panose="02000000000000000000" pitchFamily="2" charset="77"/>
                        </a:rPr>
                        <a:t>Cash Conversion Score</a:t>
                      </a:r>
                    </a:p>
                  </a:txBody>
                  <a:tcPr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500" b="0" dirty="0">
                          <a:latin typeface="Europa-Regular" panose="02000000000000000000" pitchFamily="2" charset="77"/>
                        </a:rPr>
                        <a:t>0.5x</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0.5x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0.6x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0.8x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tc>
                  <a:txBody>
                    <a:bodyPr/>
                    <a:lstStyle/>
                    <a:p>
                      <a:pPr algn="ctr"/>
                      <a:r>
                        <a:rPr lang="en-US" sz="1500" b="0" dirty="0">
                          <a:latin typeface="Europa-Regular" panose="02000000000000000000" pitchFamily="2" charset="77"/>
                        </a:rPr>
                        <a:t>1.0x</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D6E4">
                        <a:alpha val="12157"/>
                      </a:srgbClr>
                    </a:solidFill>
                  </a:tcPr>
                </a:tc>
                <a:extLst>
                  <a:ext uri="{0D108BD9-81ED-4DB2-BD59-A6C34878D82A}">
                    <a16:rowId xmlns:a16="http://schemas.microsoft.com/office/drawing/2014/main" val="2755116004"/>
                  </a:ext>
                </a:extLst>
              </a:tr>
            </a:tbl>
          </a:graphicData>
        </a:graphic>
      </p:graphicFrame>
    </p:spTree>
    <p:extLst>
      <p:ext uri="{BB962C8B-B14F-4D97-AF65-F5344CB8AC3E}">
        <p14:creationId xmlns:p14="http://schemas.microsoft.com/office/powerpoint/2010/main" val="311534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D7BC9107-20C3-9B48-859C-9C76C4D1CACB}"/>
              </a:ext>
            </a:extLst>
          </p:cNvPr>
          <p:cNvGraphicFramePr>
            <a:graphicFrameLocks noGrp="1"/>
          </p:cNvGraphicFramePr>
          <p:nvPr>
            <p:extLst>
              <p:ext uri="{D42A27DB-BD31-4B8C-83A1-F6EECF244321}">
                <p14:modId xmlns:p14="http://schemas.microsoft.com/office/powerpoint/2010/main" val="1301346855"/>
              </p:ext>
            </p:extLst>
          </p:nvPr>
        </p:nvGraphicFramePr>
        <p:xfrm>
          <a:off x="392112" y="1256386"/>
          <a:ext cx="11338557" cy="5120640"/>
        </p:xfrm>
        <a:graphic>
          <a:graphicData uri="http://schemas.openxmlformats.org/drawingml/2006/table">
            <a:tbl>
              <a:tblPr firstRow="1" bandRow="1">
                <a:tableStyleId>{5C22544A-7EE6-4342-B048-85BDC9FD1C3A}</a:tableStyleId>
              </a:tblPr>
              <a:tblGrid>
                <a:gridCol w="1143757">
                  <a:extLst>
                    <a:ext uri="{9D8B030D-6E8A-4147-A177-3AD203B41FA5}">
                      <a16:colId xmlns:a16="http://schemas.microsoft.com/office/drawing/2014/main" val="1016895831"/>
                    </a:ext>
                  </a:extLst>
                </a:gridCol>
                <a:gridCol w="1274350">
                  <a:extLst>
                    <a:ext uri="{9D8B030D-6E8A-4147-A177-3AD203B41FA5}">
                      <a16:colId xmlns:a16="http://schemas.microsoft.com/office/drawing/2014/main" val="2233147681"/>
                    </a:ext>
                  </a:extLst>
                </a:gridCol>
                <a:gridCol w="1274350">
                  <a:extLst>
                    <a:ext uri="{9D8B030D-6E8A-4147-A177-3AD203B41FA5}">
                      <a16:colId xmlns:a16="http://schemas.microsoft.com/office/drawing/2014/main" val="755148285"/>
                    </a:ext>
                  </a:extLst>
                </a:gridCol>
                <a:gridCol w="1274350">
                  <a:extLst>
                    <a:ext uri="{9D8B030D-6E8A-4147-A177-3AD203B41FA5}">
                      <a16:colId xmlns:a16="http://schemas.microsoft.com/office/drawing/2014/main" val="3732344099"/>
                    </a:ext>
                  </a:extLst>
                </a:gridCol>
                <a:gridCol w="1274350">
                  <a:extLst>
                    <a:ext uri="{9D8B030D-6E8A-4147-A177-3AD203B41FA5}">
                      <a16:colId xmlns:a16="http://schemas.microsoft.com/office/drawing/2014/main" val="611912794"/>
                    </a:ext>
                  </a:extLst>
                </a:gridCol>
                <a:gridCol w="1274350">
                  <a:extLst>
                    <a:ext uri="{9D8B030D-6E8A-4147-A177-3AD203B41FA5}">
                      <a16:colId xmlns:a16="http://schemas.microsoft.com/office/drawing/2014/main" val="1885102206"/>
                    </a:ext>
                  </a:extLst>
                </a:gridCol>
                <a:gridCol w="1274350">
                  <a:extLst>
                    <a:ext uri="{9D8B030D-6E8A-4147-A177-3AD203B41FA5}">
                      <a16:colId xmlns:a16="http://schemas.microsoft.com/office/drawing/2014/main" val="272194313"/>
                    </a:ext>
                  </a:extLst>
                </a:gridCol>
                <a:gridCol w="1274350">
                  <a:extLst>
                    <a:ext uri="{9D8B030D-6E8A-4147-A177-3AD203B41FA5}">
                      <a16:colId xmlns:a16="http://schemas.microsoft.com/office/drawing/2014/main" val="2421103528"/>
                    </a:ext>
                  </a:extLst>
                </a:gridCol>
                <a:gridCol w="1274350">
                  <a:extLst>
                    <a:ext uri="{9D8B030D-6E8A-4147-A177-3AD203B41FA5}">
                      <a16:colId xmlns:a16="http://schemas.microsoft.com/office/drawing/2014/main" val="407252886"/>
                    </a:ext>
                  </a:extLst>
                </a:gridCol>
              </a:tblGrid>
              <a:tr h="804837">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tx1"/>
                          </a:solidFill>
                          <a:latin typeface="Europa-Regular" panose="02000000000000000000" pitchFamily="2" charset="77"/>
                        </a:rPr>
                        <a:t>LTM Revenue </a:t>
                      </a:r>
                      <a:endParaRPr lang="en-US" sz="1100" b="1" dirty="0">
                        <a:solidFill>
                          <a:schemeClr val="tx1"/>
                        </a:solidFill>
                        <a:latin typeface="Europa-Regular" panose="02000000000000000000" pitchFamily="2" charset="77"/>
                      </a:endParaRP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LTM</a:t>
                      </a:r>
                    </a:p>
                    <a:p>
                      <a:pPr algn="ctr"/>
                      <a:r>
                        <a:rPr lang="en-US" sz="1100" b="1" dirty="0">
                          <a:solidFill>
                            <a:schemeClr val="tx1"/>
                          </a:solidFill>
                          <a:latin typeface="Europa-Regular" panose="02000000000000000000" pitchFamily="2" charset="77"/>
                        </a:rPr>
                        <a:t>Revenue ($MM)</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a:t>
                      </a:r>
                    </a:p>
                    <a:p>
                      <a:pPr algn="ct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1438601">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65%</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$170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55%</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p>
                      <a:pPr algn="ctr"/>
                      <a:endParaRPr lang="en-US" sz="1400" b="1" dirty="0">
                        <a:solidFill>
                          <a:srgbClr val="015089"/>
                        </a:solidFill>
                        <a:latin typeface="Europa-Bold" panose="02000000000000000000" pitchFamily="2" charset="77"/>
                      </a:endParaRPr>
                    </a:p>
                    <a:p>
                      <a:pPr algn="ctr"/>
                      <a:endParaRPr lang="en-US" sz="1400" b="1" dirty="0" err="1">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p>
                      <a:pPr algn="ctr"/>
                      <a:endParaRPr lang="en-US" sz="1400" b="1" dirty="0">
                        <a:solidFill>
                          <a:srgbClr val="015089"/>
                        </a:solidFill>
                        <a:latin typeface="Europa-Bold" panose="02000000000000000000" pitchFamily="2" charset="77"/>
                      </a:endParaRPr>
                    </a:p>
                    <a:p>
                      <a:pPr algn="ctr"/>
                      <a:endParaRPr lang="en-US" sz="1400" b="1" dirty="0">
                        <a:solidFill>
                          <a:srgbClr val="015089"/>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1438601">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$170+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1438601">
                <a:tc>
                  <a:txBody>
                    <a:bodyPr/>
                    <a:lstStyle/>
                    <a:p>
                      <a:pPr algn="ctr"/>
                      <a:r>
                        <a:rPr lang="en-US" sz="1100" dirty="0">
                          <a:solidFill>
                            <a:schemeClr val="bg1"/>
                          </a:solidFill>
                          <a:latin typeface="Europa-Bold" panose="02000000000000000000" pitchFamily="2" charset="77"/>
                        </a:rPr>
                        <a:t>Bottom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&lt;110%</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endParaRPr lang="en-US" sz="1400" dirty="0">
                        <a:solidFill>
                          <a:srgbClr val="6695B7"/>
                        </a:solidFill>
                        <a:latin typeface="Europa-Bold" panose="02000000000000000000" pitchFamily="2" charset="77"/>
                      </a:endParaRPr>
                    </a:p>
                    <a:p>
                      <a:pPr algn="ctr"/>
                      <a:endParaRPr lang="en-US" sz="1400" dirty="0">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&lt;-30%</a:t>
                      </a:r>
                    </a:p>
                    <a:p>
                      <a:pPr algn="ctr"/>
                      <a:endParaRPr lang="en-US" sz="1400" dirty="0">
                        <a:solidFill>
                          <a:srgbClr val="6695B7"/>
                        </a:solidFill>
                        <a:latin typeface="Europa-Bold" panose="02000000000000000000" pitchFamily="2" charset="77"/>
                      </a:endParaRPr>
                    </a:p>
                    <a:p>
                      <a:pPr algn="ctr"/>
                      <a:endParaRPr lang="en-US" sz="1400" dirty="0" err="1">
                        <a:solidFill>
                          <a:srgbClr val="6695B7"/>
                        </a:solidFill>
                        <a:latin typeface="Europa-Bold" panose="02000000000000000000" pitchFamily="2" charset="77"/>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1035" name="Title 1034">
            <a:extLst>
              <a:ext uri="{FF2B5EF4-FFF2-40B4-BE49-F238E27FC236}">
                <a16:creationId xmlns:a16="http://schemas.microsoft.com/office/drawing/2014/main" id="{4303BBB7-83F9-FD4C-B406-4CD8AC266F2D}"/>
              </a:ext>
            </a:extLst>
          </p:cNvPr>
          <p:cNvSpPr>
            <a:spLocks noGrp="1"/>
          </p:cNvSpPr>
          <p:nvPr>
            <p:ph type="title"/>
          </p:nvPr>
        </p:nvSpPr>
        <p:spPr>
          <a:xfrm>
            <a:off x="392826" y="375286"/>
            <a:ext cx="10515600" cy="598702"/>
          </a:xfrm>
        </p:spPr>
        <p:txBody>
          <a:bodyPr/>
          <a:lstStyle/>
          <a:p>
            <a:r>
              <a:rPr lang="en-US"/>
              <a:t>The Public Playbook</a:t>
            </a:r>
            <a:endParaRPr lang="en-US" dirty="0"/>
          </a:p>
        </p:txBody>
      </p:sp>
      <p:sp>
        <p:nvSpPr>
          <p:cNvPr id="75" name="Text Placeholder 14">
            <a:extLst>
              <a:ext uri="{FF2B5EF4-FFF2-40B4-BE49-F238E27FC236}">
                <a16:creationId xmlns:a16="http://schemas.microsoft.com/office/drawing/2014/main" id="{510BEFCE-2D72-C440-8AD1-F00134856560}"/>
              </a:ext>
            </a:extLst>
          </p:cNvPr>
          <p:cNvSpPr>
            <a:spLocks noGrp="1"/>
          </p:cNvSpPr>
          <p:nvPr>
            <p:ph type="body" sz="quarter" idx="14"/>
          </p:nvPr>
        </p:nvSpPr>
        <p:spPr>
          <a:xfrm>
            <a:off x="483978" y="6435247"/>
            <a:ext cx="5245100" cy="258763"/>
          </a:xfrm>
        </p:spPr>
        <p:txBody>
          <a:bodyPr/>
          <a:lstStyle/>
          <a:p>
            <a:r>
              <a:rPr lang="en-US" dirty="0"/>
              <a:t>*Public Playbook companies include all previous and current BVP Nasdaq Emerging Cloud Index companies at time of IPO. Data manually taken as of most recent FY provided in S-1. Example companies are within 5% of averages.</a:t>
            </a:r>
          </a:p>
        </p:txBody>
      </p:sp>
      <p:sp>
        <p:nvSpPr>
          <p:cNvPr id="10" name="AutoShape 2">
            <a:extLst>
              <a:ext uri="{FF2B5EF4-FFF2-40B4-BE49-F238E27FC236}">
                <a16:creationId xmlns:a16="http://schemas.microsoft.com/office/drawing/2014/main" id="{F5AFF32E-0BD1-9E48-A7AA-D1DEF9E6AE26}"/>
              </a:ext>
            </a:extLst>
          </p:cNvPr>
          <p:cNvSpPr>
            <a:spLocks noChangeAspect="1" noChangeArrowheads="1"/>
          </p:cNvSpPr>
          <p:nvPr/>
        </p:nvSpPr>
        <p:spPr bwMode="auto">
          <a:xfrm>
            <a:off x="23217808" y="5375207"/>
            <a:ext cx="1464365" cy="1464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Logo&#10;&#10;Description automatically generated">
            <a:extLst>
              <a:ext uri="{FF2B5EF4-FFF2-40B4-BE49-F238E27FC236}">
                <a16:creationId xmlns:a16="http://schemas.microsoft.com/office/drawing/2014/main" id="{CB3E11DA-FB00-A24B-A04A-5A0854493688}"/>
              </a:ext>
            </a:extLst>
          </p:cNvPr>
          <p:cNvPicPr>
            <a:picLocks noChangeAspect="1"/>
          </p:cNvPicPr>
          <p:nvPr/>
        </p:nvPicPr>
        <p:blipFill>
          <a:blip r:embed="rId3"/>
          <a:stretch>
            <a:fillRect/>
          </a:stretch>
        </p:blipFill>
        <p:spPr>
          <a:xfrm>
            <a:off x="1722662" y="4273004"/>
            <a:ext cx="927652" cy="462590"/>
          </a:xfrm>
          <a:prstGeom prst="rect">
            <a:avLst/>
          </a:prstGeom>
        </p:spPr>
      </p:pic>
      <p:pic>
        <p:nvPicPr>
          <p:cNvPr id="22" name="Picture 21" descr="Logo, company name&#10;&#10;Description automatically generated">
            <a:extLst>
              <a:ext uri="{FF2B5EF4-FFF2-40B4-BE49-F238E27FC236}">
                <a16:creationId xmlns:a16="http://schemas.microsoft.com/office/drawing/2014/main" id="{EA040104-CB93-DE41-A559-CDF2F37726C1}"/>
              </a:ext>
            </a:extLst>
          </p:cNvPr>
          <p:cNvPicPr>
            <a:picLocks noChangeAspect="1"/>
          </p:cNvPicPr>
          <p:nvPr/>
        </p:nvPicPr>
        <p:blipFill>
          <a:blip r:embed="rId4"/>
          <a:stretch>
            <a:fillRect/>
          </a:stretch>
        </p:blipFill>
        <p:spPr>
          <a:xfrm>
            <a:off x="1803320" y="5764861"/>
            <a:ext cx="766336" cy="382147"/>
          </a:xfrm>
          <a:prstGeom prst="rect">
            <a:avLst/>
          </a:prstGeom>
        </p:spPr>
      </p:pic>
      <p:pic>
        <p:nvPicPr>
          <p:cNvPr id="24" name="Picture 23" descr="Shape, logo&#10;&#10;Description automatically generated">
            <a:extLst>
              <a:ext uri="{FF2B5EF4-FFF2-40B4-BE49-F238E27FC236}">
                <a16:creationId xmlns:a16="http://schemas.microsoft.com/office/drawing/2014/main" id="{BAE7C8C8-E508-4042-93F1-D5C31328D1E0}"/>
              </a:ext>
            </a:extLst>
          </p:cNvPr>
          <p:cNvPicPr>
            <a:picLocks noChangeAspect="1"/>
          </p:cNvPicPr>
          <p:nvPr/>
        </p:nvPicPr>
        <p:blipFill>
          <a:blip r:embed="rId5"/>
          <a:stretch>
            <a:fillRect/>
          </a:stretch>
        </p:blipFill>
        <p:spPr>
          <a:xfrm>
            <a:off x="2978952" y="4278413"/>
            <a:ext cx="905958" cy="451772"/>
          </a:xfrm>
          <a:prstGeom prst="rect">
            <a:avLst/>
          </a:prstGeom>
        </p:spPr>
      </p:pic>
      <p:pic>
        <p:nvPicPr>
          <p:cNvPr id="26" name="Picture 25" descr="Text, logo&#10;&#10;Description automatically generated">
            <a:extLst>
              <a:ext uri="{FF2B5EF4-FFF2-40B4-BE49-F238E27FC236}">
                <a16:creationId xmlns:a16="http://schemas.microsoft.com/office/drawing/2014/main" id="{2235CA85-2971-3848-94A1-D428773ED811}"/>
              </a:ext>
            </a:extLst>
          </p:cNvPr>
          <p:cNvPicPr>
            <a:picLocks noChangeAspect="1"/>
          </p:cNvPicPr>
          <p:nvPr/>
        </p:nvPicPr>
        <p:blipFill>
          <a:blip r:embed="rId6"/>
          <a:stretch>
            <a:fillRect/>
          </a:stretch>
        </p:blipFill>
        <p:spPr>
          <a:xfrm>
            <a:off x="2976016" y="2890310"/>
            <a:ext cx="911831" cy="454700"/>
          </a:xfrm>
          <a:prstGeom prst="rect">
            <a:avLst/>
          </a:prstGeom>
        </p:spPr>
      </p:pic>
      <p:pic>
        <p:nvPicPr>
          <p:cNvPr id="28" name="Picture 27" descr="A picture containing light, night sky&#10;&#10;Description automatically generated">
            <a:extLst>
              <a:ext uri="{FF2B5EF4-FFF2-40B4-BE49-F238E27FC236}">
                <a16:creationId xmlns:a16="http://schemas.microsoft.com/office/drawing/2014/main" id="{090C7480-4274-4F4F-B5AB-BD1D4B4896D7}"/>
              </a:ext>
            </a:extLst>
          </p:cNvPr>
          <p:cNvPicPr>
            <a:picLocks noChangeAspect="1"/>
          </p:cNvPicPr>
          <p:nvPr/>
        </p:nvPicPr>
        <p:blipFill>
          <a:blip r:embed="rId7"/>
          <a:stretch>
            <a:fillRect/>
          </a:stretch>
        </p:blipFill>
        <p:spPr>
          <a:xfrm>
            <a:off x="3046326" y="5763645"/>
            <a:ext cx="771211" cy="384578"/>
          </a:xfrm>
          <a:prstGeom prst="rect">
            <a:avLst/>
          </a:prstGeom>
        </p:spPr>
      </p:pic>
      <p:pic>
        <p:nvPicPr>
          <p:cNvPr id="30" name="Picture 29" descr="Logo, icon&#10;&#10;Description automatically generated">
            <a:extLst>
              <a:ext uri="{FF2B5EF4-FFF2-40B4-BE49-F238E27FC236}">
                <a16:creationId xmlns:a16="http://schemas.microsoft.com/office/drawing/2014/main" id="{768054C3-B9A0-934C-85C0-1E8EFF4266BA}"/>
              </a:ext>
            </a:extLst>
          </p:cNvPr>
          <p:cNvPicPr>
            <a:picLocks noChangeAspect="1"/>
          </p:cNvPicPr>
          <p:nvPr/>
        </p:nvPicPr>
        <p:blipFill>
          <a:blip r:embed="rId8"/>
          <a:stretch>
            <a:fillRect/>
          </a:stretch>
        </p:blipFill>
        <p:spPr>
          <a:xfrm>
            <a:off x="4317948" y="4314615"/>
            <a:ext cx="760766" cy="379369"/>
          </a:xfrm>
          <a:prstGeom prst="rect">
            <a:avLst/>
          </a:prstGeom>
        </p:spPr>
      </p:pic>
      <p:pic>
        <p:nvPicPr>
          <p:cNvPr id="32" name="Picture 31" descr="Logo&#10;&#10;Description automatically generated">
            <a:extLst>
              <a:ext uri="{FF2B5EF4-FFF2-40B4-BE49-F238E27FC236}">
                <a16:creationId xmlns:a16="http://schemas.microsoft.com/office/drawing/2014/main" id="{70583394-E7A8-C340-B464-CE1AF136B780}"/>
              </a:ext>
            </a:extLst>
          </p:cNvPr>
          <p:cNvPicPr>
            <a:picLocks noChangeAspect="1"/>
          </p:cNvPicPr>
          <p:nvPr/>
        </p:nvPicPr>
        <p:blipFill>
          <a:blip r:embed="rId9"/>
          <a:stretch>
            <a:fillRect/>
          </a:stretch>
        </p:blipFill>
        <p:spPr>
          <a:xfrm>
            <a:off x="4180939" y="2859654"/>
            <a:ext cx="1034785" cy="516013"/>
          </a:xfrm>
          <a:prstGeom prst="rect">
            <a:avLst/>
          </a:prstGeom>
        </p:spPr>
      </p:pic>
      <p:pic>
        <p:nvPicPr>
          <p:cNvPr id="34" name="Picture 33" descr="Logo&#10;&#10;Description automatically generated">
            <a:extLst>
              <a:ext uri="{FF2B5EF4-FFF2-40B4-BE49-F238E27FC236}">
                <a16:creationId xmlns:a16="http://schemas.microsoft.com/office/drawing/2014/main" id="{6CCB0F5B-7D0C-CE44-BB88-85951757AB04}"/>
              </a:ext>
            </a:extLst>
          </p:cNvPr>
          <p:cNvPicPr>
            <a:picLocks noChangeAspect="1"/>
          </p:cNvPicPr>
          <p:nvPr/>
        </p:nvPicPr>
        <p:blipFill>
          <a:blip r:embed="rId10"/>
          <a:stretch>
            <a:fillRect/>
          </a:stretch>
        </p:blipFill>
        <p:spPr>
          <a:xfrm>
            <a:off x="4202050" y="5708455"/>
            <a:ext cx="992562" cy="494958"/>
          </a:xfrm>
          <a:prstGeom prst="rect">
            <a:avLst/>
          </a:prstGeom>
        </p:spPr>
      </p:pic>
      <p:pic>
        <p:nvPicPr>
          <p:cNvPr id="36" name="Picture 35" descr="Logo&#10;&#10;Description automatically generated">
            <a:extLst>
              <a:ext uri="{FF2B5EF4-FFF2-40B4-BE49-F238E27FC236}">
                <a16:creationId xmlns:a16="http://schemas.microsoft.com/office/drawing/2014/main" id="{09159028-1E2E-2D48-A305-43E04E3FEE98}"/>
              </a:ext>
            </a:extLst>
          </p:cNvPr>
          <p:cNvPicPr>
            <a:picLocks noChangeAspect="1"/>
          </p:cNvPicPr>
          <p:nvPr/>
        </p:nvPicPr>
        <p:blipFill>
          <a:blip r:embed="rId11"/>
          <a:stretch>
            <a:fillRect/>
          </a:stretch>
        </p:blipFill>
        <p:spPr>
          <a:xfrm>
            <a:off x="5516894" y="4273004"/>
            <a:ext cx="927652" cy="462590"/>
          </a:xfrm>
          <a:prstGeom prst="rect">
            <a:avLst/>
          </a:prstGeom>
        </p:spPr>
      </p:pic>
      <p:pic>
        <p:nvPicPr>
          <p:cNvPr id="38" name="Picture 37">
            <a:extLst>
              <a:ext uri="{FF2B5EF4-FFF2-40B4-BE49-F238E27FC236}">
                <a16:creationId xmlns:a16="http://schemas.microsoft.com/office/drawing/2014/main" id="{862B0D86-8F45-984D-B7ED-C5947B5B60ED}"/>
              </a:ext>
            </a:extLst>
          </p:cNvPr>
          <p:cNvPicPr>
            <a:picLocks noChangeAspect="1"/>
          </p:cNvPicPr>
          <p:nvPr/>
        </p:nvPicPr>
        <p:blipFill>
          <a:blip r:embed="rId12"/>
          <a:stretch>
            <a:fillRect/>
          </a:stretch>
        </p:blipFill>
        <p:spPr>
          <a:xfrm>
            <a:off x="5502576" y="2879226"/>
            <a:ext cx="956288" cy="476869"/>
          </a:xfrm>
          <a:prstGeom prst="rect">
            <a:avLst/>
          </a:prstGeom>
        </p:spPr>
      </p:pic>
      <p:pic>
        <p:nvPicPr>
          <p:cNvPr id="40" name="Picture 39" descr="Logo&#10;&#10;Description automatically generated">
            <a:extLst>
              <a:ext uri="{FF2B5EF4-FFF2-40B4-BE49-F238E27FC236}">
                <a16:creationId xmlns:a16="http://schemas.microsoft.com/office/drawing/2014/main" id="{BB4D7947-4F25-7C48-A4D5-83C830A1228F}"/>
              </a:ext>
            </a:extLst>
          </p:cNvPr>
          <p:cNvPicPr>
            <a:picLocks noChangeAspect="1"/>
          </p:cNvPicPr>
          <p:nvPr/>
        </p:nvPicPr>
        <p:blipFill>
          <a:blip r:embed="rId13"/>
          <a:stretch>
            <a:fillRect/>
          </a:stretch>
        </p:blipFill>
        <p:spPr>
          <a:xfrm>
            <a:off x="5502576" y="5717500"/>
            <a:ext cx="956288" cy="476869"/>
          </a:xfrm>
          <a:prstGeom prst="rect">
            <a:avLst/>
          </a:prstGeom>
        </p:spPr>
      </p:pic>
      <p:pic>
        <p:nvPicPr>
          <p:cNvPr id="42" name="Picture 41" descr="Logo&#10;&#10;Description automatically generated">
            <a:extLst>
              <a:ext uri="{FF2B5EF4-FFF2-40B4-BE49-F238E27FC236}">
                <a16:creationId xmlns:a16="http://schemas.microsoft.com/office/drawing/2014/main" id="{6D887F7F-B565-1342-B93B-2E94483DA971}"/>
              </a:ext>
            </a:extLst>
          </p:cNvPr>
          <p:cNvPicPr>
            <a:picLocks noChangeAspect="1"/>
          </p:cNvPicPr>
          <p:nvPr/>
        </p:nvPicPr>
        <p:blipFill>
          <a:blip r:embed="rId14"/>
          <a:stretch>
            <a:fillRect/>
          </a:stretch>
        </p:blipFill>
        <p:spPr>
          <a:xfrm>
            <a:off x="8073074" y="4287844"/>
            <a:ext cx="868136" cy="432911"/>
          </a:xfrm>
          <a:prstGeom prst="rect">
            <a:avLst/>
          </a:prstGeom>
        </p:spPr>
      </p:pic>
      <p:pic>
        <p:nvPicPr>
          <p:cNvPr id="46" name="Picture 45" descr="Logo, company name&#10;&#10;Description automatically generated">
            <a:extLst>
              <a:ext uri="{FF2B5EF4-FFF2-40B4-BE49-F238E27FC236}">
                <a16:creationId xmlns:a16="http://schemas.microsoft.com/office/drawing/2014/main" id="{43F7107E-36A0-9E43-B9F7-6A86C8C81DCB}"/>
              </a:ext>
            </a:extLst>
          </p:cNvPr>
          <p:cNvPicPr>
            <a:picLocks noChangeAspect="1"/>
          </p:cNvPicPr>
          <p:nvPr/>
        </p:nvPicPr>
        <p:blipFill>
          <a:blip r:embed="rId15"/>
          <a:stretch>
            <a:fillRect/>
          </a:stretch>
        </p:blipFill>
        <p:spPr>
          <a:xfrm>
            <a:off x="8063743" y="5734826"/>
            <a:ext cx="886798" cy="442217"/>
          </a:xfrm>
          <a:prstGeom prst="rect">
            <a:avLst/>
          </a:prstGeom>
        </p:spPr>
      </p:pic>
      <p:pic>
        <p:nvPicPr>
          <p:cNvPr id="48" name="Picture 47" descr="Logo&#10;&#10;Description automatically generated">
            <a:extLst>
              <a:ext uri="{FF2B5EF4-FFF2-40B4-BE49-F238E27FC236}">
                <a16:creationId xmlns:a16="http://schemas.microsoft.com/office/drawing/2014/main" id="{6178BC67-E078-FD4F-9344-9AE25ED937DE}"/>
              </a:ext>
            </a:extLst>
          </p:cNvPr>
          <p:cNvPicPr>
            <a:picLocks noChangeAspect="1"/>
          </p:cNvPicPr>
          <p:nvPr/>
        </p:nvPicPr>
        <p:blipFill>
          <a:blip r:embed="rId16"/>
          <a:stretch>
            <a:fillRect/>
          </a:stretch>
        </p:blipFill>
        <p:spPr>
          <a:xfrm>
            <a:off x="6796358" y="4287844"/>
            <a:ext cx="868136" cy="432911"/>
          </a:xfrm>
          <a:prstGeom prst="rect">
            <a:avLst/>
          </a:prstGeom>
        </p:spPr>
      </p:pic>
      <p:pic>
        <p:nvPicPr>
          <p:cNvPr id="50" name="Picture 49" descr="A picture containing text&#10;&#10;Description automatically generated">
            <a:extLst>
              <a:ext uri="{FF2B5EF4-FFF2-40B4-BE49-F238E27FC236}">
                <a16:creationId xmlns:a16="http://schemas.microsoft.com/office/drawing/2014/main" id="{9A61FEEA-E768-0341-81A5-B4C03108D2B3}"/>
              </a:ext>
            </a:extLst>
          </p:cNvPr>
          <p:cNvPicPr>
            <a:picLocks noChangeAspect="1"/>
          </p:cNvPicPr>
          <p:nvPr/>
        </p:nvPicPr>
        <p:blipFill>
          <a:blip r:embed="rId17"/>
          <a:stretch>
            <a:fillRect/>
          </a:stretch>
        </p:blipFill>
        <p:spPr>
          <a:xfrm>
            <a:off x="6796358" y="2901205"/>
            <a:ext cx="868136" cy="432911"/>
          </a:xfrm>
          <a:prstGeom prst="rect">
            <a:avLst/>
          </a:prstGeom>
        </p:spPr>
      </p:pic>
      <p:pic>
        <p:nvPicPr>
          <p:cNvPr id="52" name="Picture 51" descr="Logo&#10;&#10;Description automatically generated">
            <a:extLst>
              <a:ext uri="{FF2B5EF4-FFF2-40B4-BE49-F238E27FC236}">
                <a16:creationId xmlns:a16="http://schemas.microsoft.com/office/drawing/2014/main" id="{84EBA134-8A22-EC46-A960-ACB5AC3C2137}"/>
              </a:ext>
            </a:extLst>
          </p:cNvPr>
          <p:cNvPicPr>
            <a:picLocks noChangeAspect="1"/>
          </p:cNvPicPr>
          <p:nvPr/>
        </p:nvPicPr>
        <p:blipFill>
          <a:blip r:embed="rId18"/>
          <a:stretch>
            <a:fillRect/>
          </a:stretch>
        </p:blipFill>
        <p:spPr>
          <a:xfrm>
            <a:off x="6713734" y="5698277"/>
            <a:ext cx="1033385" cy="515315"/>
          </a:xfrm>
          <a:prstGeom prst="rect">
            <a:avLst/>
          </a:prstGeom>
        </p:spPr>
      </p:pic>
      <p:pic>
        <p:nvPicPr>
          <p:cNvPr id="54" name="Picture 53" descr="Logo&#10;&#10;Description automatically generated">
            <a:extLst>
              <a:ext uri="{FF2B5EF4-FFF2-40B4-BE49-F238E27FC236}">
                <a16:creationId xmlns:a16="http://schemas.microsoft.com/office/drawing/2014/main" id="{339A81C3-746F-354B-9FF0-5F0C09559631}"/>
              </a:ext>
            </a:extLst>
          </p:cNvPr>
          <p:cNvPicPr>
            <a:picLocks noChangeAspect="1"/>
          </p:cNvPicPr>
          <p:nvPr/>
        </p:nvPicPr>
        <p:blipFill>
          <a:blip r:embed="rId19"/>
          <a:stretch>
            <a:fillRect/>
          </a:stretch>
        </p:blipFill>
        <p:spPr>
          <a:xfrm>
            <a:off x="9203979" y="4212471"/>
            <a:ext cx="1170432" cy="583656"/>
          </a:xfrm>
          <a:prstGeom prst="rect">
            <a:avLst/>
          </a:prstGeom>
        </p:spPr>
      </p:pic>
      <p:pic>
        <p:nvPicPr>
          <p:cNvPr id="57" name="Picture 56" descr="Logo&#10;&#10;Description automatically generated">
            <a:extLst>
              <a:ext uri="{FF2B5EF4-FFF2-40B4-BE49-F238E27FC236}">
                <a16:creationId xmlns:a16="http://schemas.microsoft.com/office/drawing/2014/main" id="{F0BA2460-1778-174E-8ADD-2332AA8D9341}"/>
              </a:ext>
            </a:extLst>
          </p:cNvPr>
          <p:cNvPicPr>
            <a:picLocks noChangeAspect="1"/>
          </p:cNvPicPr>
          <p:nvPr/>
        </p:nvPicPr>
        <p:blipFill>
          <a:blip r:embed="rId20"/>
          <a:stretch>
            <a:fillRect/>
          </a:stretch>
        </p:blipFill>
        <p:spPr>
          <a:xfrm>
            <a:off x="9420319" y="2933714"/>
            <a:ext cx="737752" cy="367892"/>
          </a:xfrm>
          <a:prstGeom prst="rect">
            <a:avLst/>
          </a:prstGeom>
        </p:spPr>
      </p:pic>
      <p:pic>
        <p:nvPicPr>
          <p:cNvPr id="59" name="Picture 58" descr="Logo, company name&#10;&#10;Description automatically generated">
            <a:extLst>
              <a:ext uri="{FF2B5EF4-FFF2-40B4-BE49-F238E27FC236}">
                <a16:creationId xmlns:a16="http://schemas.microsoft.com/office/drawing/2014/main" id="{27E815F9-26FD-FA48-825E-F9269E3A3798}"/>
              </a:ext>
            </a:extLst>
          </p:cNvPr>
          <p:cNvPicPr>
            <a:picLocks noChangeAspect="1"/>
          </p:cNvPicPr>
          <p:nvPr/>
        </p:nvPicPr>
        <p:blipFill>
          <a:blip r:embed="rId21"/>
          <a:stretch>
            <a:fillRect/>
          </a:stretch>
        </p:blipFill>
        <p:spPr>
          <a:xfrm>
            <a:off x="9203979" y="5664106"/>
            <a:ext cx="1170432" cy="583656"/>
          </a:xfrm>
          <a:prstGeom prst="rect">
            <a:avLst/>
          </a:prstGeom>
        </p:spPr>
      </p:pic>
      <p:pic>
        <p:nvPicPr>
          <p:cNvPr id="61" name="Picture 60" descr="Text, logo&#10;&#10;Description automatically generated">
            <a:extLst>
              <a:ext uri="{FF2B5EF4-FFF2-40B4-BE49-F238E27FC236}">
                <a16:creationId xmlns:a16="http://schemas.microsoft.com/office/drawing/2014/main" id="{E847CB51-5932-FA4E-903C-F99D3CEA33B9}"/>
              </a:ext>
            </a:extLst>
          </p:cNvPr>
          <p:cNvPicPr>
            <a:picLocks noChangeAspect="1"/>
          </p:cNvPicPr>
          <p:nvPr/>
        </p:nvPicPr>
        <p:blipFill>
          <a:blip r:embed="rId22"/>
          <a:stretch>
            <a:fillRect/>
          </a:stretch>
        </p:blipFill>
        <p:spPr>
          <a:xfrm>
            <a:off x="10599915" y="4242917"/>
            <a:ext cx="1048322" cy="522764"/>
          </a:xfrm>
          <a:prstGeom prst="rect">
            <a:avLst/>
          </a:prstGeom>
        </p:spPr>
      </p:pic>
      <p:pic>
        <p:nvPicPr>
          <p:cNvPr id="1025" name="Picture 1024" descr="Logo&#10;&#10;Description automatically generated">
            <a:extLst>
              <a:ext uri="{FF2B5EF4-FFF2-40B4-BE49-F238E27FC236}">
                <a16:creationId xmlns:a16="http://schemas.microsoft.com/office/drawing/2014/main" id="{DCCE7727-2D83-2E49-B6DE-44B80B93EEFD}"/>
              </a:ext>
            </a:extLst>
          </p:cNvPr>
          <p:cNvPicPr>
            <a:picLocks noChangeAspect="1"/>
          </p:cNvPicPr>
          <p:nvPr/>
        </p:nvPicPr>
        <p:blipFill>
          <a:blip r:embed="rId23"/>
          <a:stretch>
            <a:fillRect/>
          </a:stretch>
        </p:blipFill>
        <p:spPr>
          <a:xfrm>
            <a:off x="10664847" y="5726932"/>
            <a:ext cx="918458" cy="458004"/>
          </a:xfrm>
          <a:prstGeom prst="rect">
            <a:avLst/>
          </a:prstGeom>
        </p:spPr>
      </p:pic>
      <p:pic>
        <p:nvPicPr>
          <p:cNvPr id="1027" name="Picture 1026" descr="Logo&#10;&#10;Description automatically generated">
            <a:extLst>
              <a:ext uri="{FF2B5EF4-FFF2-40B4-BE49-F238E27FC236}">
                <a16:creationId xmlns:a16="http://schemas.microsoft.com/office/drawing/2014/main" id="{D836CFEE-1C03-D048-975A-BFFF8D911313}"/>
              </a:ext>
            </a:extLst>
          </p:cNvPr>
          <p:cNvPicPr>
            <a:picLocks noChangeAspect="1"/>
          </p:cNvPicPr>
          <p:nvPr/>
        </p:nvPicPr>
        <p:blipFill>
          <a:blip r:embed="rId24"/>
          <a:stretch>
            <a:fillRect/>
          </a:stretch>
        </p:blipFill>
        <p:spPr>
          <a:xfrm>
            <a:off x="1730573" y="2890310"/>
            <a:ext cx="911831" cy="454700"/>
          </a:xfrm>
          <a:prstGeom prst="rect">
            <a:avLst/>
          </a:prstGeom>
        </p:spPr>
      </p:pic>
      <p:pic>
        <p:nvPicPr>
          <p:cNvPr id="1031" name="Picture 6" descr="Digital Assets | Pluralsight">
            <a:extLst>
              <a:ext uri="{FF2B5EF4-FFF2-40B4-BE49-F238E27FC236}">
                <a16:creationId xmlns:a16="http://schemas.microsoft.com/office/drawing/2014/main" id="{5D6360D0-6F17-B246-9187-DA3E681B559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7424" y="2865829"/>
            <a:ext cx="839436" cy="503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A9DA76-FB66-6F45-A94F-92A11F02FDF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23876" y="2992753"/>
            <a:ext cx="880895" cy="24981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1F55DA7-DE24-FA40-9614-368B0D125FE6}"/>
              </a:ext>
            </a:extLst>
          </p:cNvPr>
          <p:cNvSpPr txBox="1"/>
          <p:nvPr/>
        </p:nvSpPr>
        <p:spPr>
          <a:xfrm>
            <a:off x="9883417" y="307603"/>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Reference</a:t>
            </a:r>
          </a:p>
        </p:txBody>
      </p:sp>
    </p:spTree>
    <p:extLst>
      <p:ext uri="{BB962C8B-B14F-4D97-AF65-F5344CB8AC3E}">
        <p14:creationId xmlns:p14="http://schemas.microsoft.com/office/powerpoint/2010/main" val="155386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100743-86A3-B148-92E1-DE892316F75F}"/>
              </a:ext>
            </a:extLst>
          </p:cNvPr>
          <p:cNvSpPr>
            <a:spLocks noGrp="1"/>
          </p:cNvSpPr>
          <p:nvPr>
            <p:ph type="ctrTitle"/>
          </p:nvPr>
        </p:nvSpPr>
        <p:spPr>
          <a:xfrm>
            <a:off x="630837" y="3097237"/>
            <a:ext cx="7980728" cy="979348"/>
          </a:xfrm>
        </p:spPr>
        <p:txBody>
          <a:bodyPr>
            <a:noAutofit/>
          </a:bodyPr>
          <a:lstStyle/>
          <a:p>
            <a:r>
              <a:rPr lang="en-US" dirty="0"/>
              <a:t>Benchmarking Your Business</a:t>
            </a:r>
          </a:p>
        </p:txBody>
      </p:sp>
    </p:spTree>
    <p:extLst>
      <p:ext uri="{BB962C8B-B14F-4D97-AF65-F5344CB8AC3E}">
        <p14:creationId xmlns:p14="http://schemas.microsoft.com/office/powerpoint/2010/main" val="197781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D7BC9107-20C3-9B48-859C-9C76C4D1CACB}"/>
              </a:ext>
            </a:extLst>
          </p:cNvPr>
          <p:cNvGraphicFramePr>
            <a:graphicFrameLocks noGrp="1"/>
          </p:cNvGraphicFramePr>
          <p:nvPr>
            <p:extLst>
              <p:ext uri="{D42A27DB-BD31-4B8C-83A1-F6EECF244321}">
                <p14:modId xmlns:p14="http://schemas.microsoft.com/office/powerpoint/2010/main" val="1843148356"/>
              </p:ext>
            </p:extLst>
          </p:nvPr>
        </p:nvGraphicFramePr>
        <p:xfrm>
          <a:off x="399506" y="1272209"/>
          <a:ext cx="11337381" cy="5120641"/>
        </p:xfrm>
        <a:graphic>
          <a:graphicData uri="http://schemas.openxmlformats.org/drawingml/2006/table">
            <a:tbl>
              <a:tblPr firstRow="1" bandRow="1">
                <a:tableStyleId>{5C22544A-7EE6-4342-B048-85BDC9FD1C3A}</a:tableStyleId>
              </a:tblPr>
              <a:tblGrid>
                <a:gridCol w="1143637">
                  <a:extLst>
                    <a:ext uri="{9D8B030D-6E8A-4147-A177-3AD203B41FA5}">
                      <a16:colId xmlns:a16="http://schemas.microsoft.com/office/drawing/2014/main" val="1016895831"/>
                    </a:ext>
                  </a:extLst>
                </a:gridCol>
                <a:gridCol w="1274218">
                  <a:extLst>
                    <a:ext uri="{9D8B030D-6E8A-4147-A177-3AD203B41FA5}">
                      <a16:colId xmlns:a16="http://schemas.microsoft.com/office/drawing/2014/main" val="2233147681"/>
                    </a:ext>
                  </a:extLst>
                </a:gridCol>
                <a:gridCol w="1274218">
                  <a:extLst>
                    <a:ext uri="{9D8B030D-6E8A-4147-A177-3AD203B41FA5}">
                      <a16:colId xmlns:a16="http://schemas.microsoft.com/office/drawing/2014/main" val="3732344099"/>
                    </a:ext>
                  </a:extLst>
                </a:gridCol>
                <a:gridCol w="1274218">
                  <a:extLst>
                    <a:ext uri="{9D8B030D-6E8A-4147-A177-3AD203B41FA5}">
                      <a16:colId xmlns:a16="http://schemas.microsoft.com/office/drawing/2014/main" val="2101504707"/>
                    </a:ext>
                  </a:extLst>
                </a:gridCol>
                <a:gridCol w="1274218">
                  <a:extLst>
                    <a:ext uri="{9D8B030D-6E8A-4147-A177-3AD203B41FA5}">
                      <a16:colId xmlns:a16="http://schemas.microsoft.com/office/drawing/2014/main" val="611912794"/>
                    </a:ext>
                  </a:extLst>
                </a:gridCol>
                <a:gridCol w="1274218">
                  <a:extLst>
                    <a:ext uri="{9D8B030D-6E8A-4147-A177-3AD203B41FA5}">
                      <a16:colId xmlns:a16="http://schemas.microsoft.com/office/drawing/2014/main" val="1885102206"/>
                    </a:ext>
                  </a:extLst>
                </a:gridCol>
                <a:gridCol w="1274218">
                  <a:extLst>
                    <a:ext uri="{9D8B030D-6E8A-4147-A177-3AD203B41FA5}">
                      <a16:colId xmlns:a16="http://schemas.microsoft.com/office/drawing/2014/main" val="272194313"/>
                    </a:ext>
                  </a:extLst>
                </a:gridCol>
                <a:gridCol w="1274218">
                  <a:extLst>
                    <a:ext uri="{9D8B030D-6E8A-4147-A177-3AD203B41FA5}">
                      <a16:colId xmlns:a16="http://schemas.microsoft.com/office/drawing/2014/main" val="2421103528"/>
                    </a:ext>
                  </a:extLst>
                </a:gridCol>
                <a:gridCol w="1274218">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p>
                    <a:p>
                      <a:pPr algn="ct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2290732119"/>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200%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100-</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230%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40-</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30-</a:t>
                      </a:r>
                    </a:p>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-270-</a:t>
                      </a:r>
                    </a:p>
                    <a:p>
                      <a:pPr algn="ctr"/>
                      <a:r>
                        <a:rPr lang="en-US" sz="1400" dirty="0">
                          <a:solidFill>
                            <a:srgbClr val="6695B7"/>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&lt;100%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$1-10MM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sp>
        <p:nvSpPr>
          <p:cNvPr id="5" name="TextBox 4">
            <a:extLst>
              <a:ext uri="{FF2B5EF4-FFF2-40B4-BE49-F238E27FC236}">
                <a16:creationId xmlns:a16="http://schemas.microsoft.com/office/drawing/2014/main" id="{C2169857-7FAB-5344-9FA3-BEF79869801B}"/>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6" name="TextBox 5">
            <a:extLst>
              <a:ext uri="{FF2B5EF4-FFF2-40B4-BE49-F238E27FC236}">
                <a16:creationId xmlns:a16="http://schemas.microsoft.com/office/drawing/2014/main" id="{DC5627F6-4676-1642-9D6F-A690A9D6CBEF}"/>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7" name="Straight Arrow Connector 6">
            <a:extLst>
              <a:ext uri="{FF2B5EF4-FFF2-40B4-BE49-F238E27FC236}">
                <a16:creationId xmlns:a16="http://schemas.microsoft.com/office/drawing/2014/main" id="{4BB76128-0D4E-1244-984F-5AF3FFEE9A90}"/>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0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$10-25MM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8" name="Table 3">
            <a:extLst>
              <a:ext uri="{FF2B5EF4-FFF2-40B4-BE49-F238E27FC236}">
                <a16:creationId xmlns:a16="http://schemas.microsoft.com/office/drawing/2014/main" id="{4862BA27-D299-AE41-A1F2-1736EDF7B0F3}"/>
              </a:ext>
            </a:extLst>
          </p:cNvPr>
          <p:cNvGraphicFramePr>
            <a:graphicFrameLocks noGrp="1"/>
          </p:cNvGraphicFramePr>
          <p:nvPr>
            <p:extLst>
              <p:ext uri="{D42A27DB-BD31-4B8C-83A1-F6EECF244321}">
                <p14:modId xmlns:p14="http://schemas.microsoft.com/office/powerpoint/2010/main" val="186617820"/>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006076460"/>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115%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-35%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40-</a:t>
                      </a:r>
                    </a:p>
                    <a:p>
                      <a:pPr algn="ctr"/>
                      <a:r>
                        <a:rPr lang="en-US" sz="1400" dirty="0">
                          <a:solidFill>
                            <a:srgbClr val="6695B7"/>
                          </a:solidFill>
                          <a:latin typeface="Europa-Bold" panose="02000000000000000000" pitchFamily="2" charset="77"/>
                        </a:rPr>
                        <a:t>135%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100-</a:t>
                      </a:r>
                    </a:p>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50-</a:t>
                      </a:r>
                    </a:p>
                    <a:p>
                      <a:pPr algn="ctr"/>
                      <a:r>
                        <a:rPr lang="en-US" sz="1400" kern="1200" dirty="0">
                          <a:solidFill>
                            <a:srgbClr val="6695B7"/>
                          </a:solidFill>
                          <a:latin typeface="Europa-Bold" panose="02000000000000000000" pitchFamily="2" charset="77"/>
                          <a:ea typeface="+mn-ea"/>
                          <a:cs typeface="+mn-cs"/>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30-</a:t>
                      </a:r>
                    </a:p>
                    <a:p>
                      <a:pPr algn="ctr"/>
                      <a:r>
                        <a:rPr lang="en-US" sz="1400" kern="1200" dirty="0">
                          <a:solidFill>
                            <a:srgbClr val="6695B7"/>
                          </a:solidFill>
                          <a:latin typeface="Europa-Bold" panose="02000000000000000000" pitchFamily="2" charset="77"/>
                          <a:ea typeface="+mn-ea"/>
                          <a:cs typeface="+mn-cs"/>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20-</a:t>
                      </a:r>
                    </a:p>
                    <a:p>
                      <a:pPr algn="ctr"/>
                      <a:r>
                        <a:rPr lang="en-US" sz="1400" kern="1200" dirty="0">
                          <a:solidFill>
                            <a:srgbClr val="6695B7"/>
                          </a:solidFill>
                          <a:latin typeface="Europa-Bold" panose="02000000000000000000" pitchFamily="2" charset="77"/>
                          <a:ea typeface="+mn-ea"/>
                          <a:cs typeface="+mn-cs"/>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-115-</a:t>
                      </a:r>
                    </a:p>
                    <a:p>
                      <a:pPr algn="ctr"/>
                      <a:r>
                        <a:rPr lang="en-US" sz="1400" kern="1200" dirty="0">
                          <a:solidFill>
                            <a:srgbClr val="6695B7"/>
                          </a:solidFill>
                          <a:latin typeface="Europa-Bold" panose="02000000000000000000" pitchFamily="2" charset="77"/>
                          <a:ea typeface="+mn-ea"/>
                          <a:cs typeface="+mn-cs"/>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90%</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65%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kern="1200" dirty="0">
                          <a:solidFill>
                            <a:srgbClr val="6695B7"/>
                          </a:solidFill>
                          <a:latin typeface="Europa-Bold" panose="02000000000000000000" pitchFamily="2" charset="77"/>
                          <a:ea typeface="+mn-ea"/>
                          <a:cs typeface="+mn-cs"/>
                        </a:rPr>
                        <a:t>45%</a:t>
                      </a:r>
                      <a:r>
                        <a:rPr lang="en-US" sz="1400" dirty="0">
                          <a:solidFill>
                            <a:srgbClr val="6695B7"/>
                          </a:solidFill>
                          <a:latin typeface="Europa-Bold" panose="02000000000000000000" pitchFamily="2" charset="77"/>
                        </a:rPr>
                        <a:t>+</a:t>
                      </a:r>
                      <a:endParaRPr lang="en-US" sz="1400" kern="1200" dirty="0">
                        <a:solidFill>
                          <a:srgbClr val="6695B7"/>
                        </a:solidFill>
                        <a:latin typeface="Europa-Bold" panose="02000000000000000000" pitchFamily="2" charset="77"/>
                        <a:ea typeface="+mn-ea"/>
                        <a:cs typeface="+mn-cs"/>
                      </a:endParaRP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a:t>
                      </a:r>
                      <a:r>
                        <a:rPr lang="en-US" sz="1400" kern="1200" dirty="0">
                          <a:solidFill>
                            <a:srgbClr val="6695B7"/>
                          </a:solidFill>
                          <a:latin typeface="Europa-Bold" panose="02000000000000000000" pitchFamily="2" charset="77"/>
                          <a:ea typeface="+mn-ea"/>
                          <a:cs typeface="+mn-cs"/>
                        </a:rPr>
                        <a:t>-115%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6" name="TextBox 5">
            <a:extLst>
              <a:ext uri="{FF2B5EF4-FFF2-40B4-BE49-F238E27FC236}">
                <a16:creationId xmlns:a16="http://schemas.microsoft.com/office/drawing/2014/main" id="{AB51EDAD-8D7B-7147-9509-502708DE0CBA}"/>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5086E3B1-CE59-9C45-B8E0-10B86BD643E9}"/>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9" name="Straight Arrow Connector 8">
            <a:extLst>
              <a:ext uri="{FF2B5EF4-FFF2-40B4-BE49-F238E27FC236}">
                <a16:creationId xmlns:a16="http://schemas.microsoft.com/office/drawing/2014/main" id="{B24E8D23-4BEB-634F-84A5-B5D06AA3553D}"/>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0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$25-50MM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9FE97A03-B827-7C4C-AE1C-DE9D10EAB8A5}"/>
              </a:ext>
            </a:extLst>
          </p:cNvPr>
          <p:cNvGraphicFramePr>
            <a:graphicFrameLocks noGrp="1"/>
          </p:cNvGraphicFramePr>
          <p:nvPr>
            <p:extLst>
              <p:ext uri="{D42A27DB-BD31-4B8C-83A1-F6EECF244321}">
                <p14:modId xmlns:p14="http://schemas.microsoft.com/office/powerpoint/2010/main" val="2894383554"/>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78393838"/>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95%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110%+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110%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br>
                        <a:rPr lang="en-US" sz="1400" dirty="0">
                          <a:solidFill>
                            <a:srgbClr val="6695B7"/>
                          </a:solidFill>
                          <a:latin typeface="Europa-Bold" panose="02000000000000000000" pitchFamily="2" charset="77"/>
                        </a:rPr>
                      </a:br>
                      <a:r>
                        <a:rPr lang="en-US" sz="1400" dirty="0">
                          <a:solidFill>
                            <a:srgbClr val="6695B7"/>
                          </a:solidFill>
                          <a:latin typeface="Europa-Bold" panose="02000000000000000000" pitchFamily="2" charset="77"/>
                        </a:rPr>
                        <a:t>130%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55-</a:t>
                      </a:r>
                    </a:p>
                    <a:p>
                      <a:pPr algn="ctr"/>
                      <a:r>
                        <a:rPr lang="en-US" sz="1400" dirty="0">
                          <a:solidFill>
                            <a:srgbClr val="6695B7"/>
                          </a:solidFill>
                          <a:latin typeface="Europa-Bold" panose="02000000000000000000" pitchFamily="2" charset="77"/>
                        </a:rPr>
                        <a:t>75%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p>
                      <a:pPr algn="ctr"/>
                      <a:r>
                        <a:rPr lang="en-US" sz="1400" dirty="0">
                          <a:solidFill>
                            <a:srgbClr val="6695B7"/>
                          </a:solidFill>
                          <a:latin typeface="Europa-Bold" panose="02000000000000000000" pitchFamily="2" charset="77"/>
                        </a:rPr>
                        <a: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20-</a:t>
                      </a:r>
                    </a:p>
                    <a:p>
                      <a:pPr algn="ctr"/>
                      <a:r>
                        <a:rPr lang="en-US" sz="1400" dirty="0">
                          <a:solidFill>
                            <a:srgbClr val="6695B7"/>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-90-</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&lt;45%</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A335E5C3-580B-AD46-A483-7CDB7E58B7F4}"/>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E9F0C917-405E-064C-953E-95D0315C4ACC}"/>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EFAEADEE-33A8-3B46-AC84-5080A4B48144}"/>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75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0BF0B-3B09-F04A-B4B4-6A197E9CC474}"/>
              </a:ext>
            </a:extLst>
          </p:cNvPr>
          <p:cNvSpPr>
            <a:spLocks noGrp="1"/>
          </p:cNvSpPr>
          <p:nvPr>
            <p:ph type="title"/>
          </p:nvPr>
        </p:nvSpPr>
        <p:spPr>
          <a:xfrm>
            <a:off x="392826" y="375286"/>
            <a:ext cx="10515600" cy="598702"/>
          </a:xfrm>
        </p:spPr>
        <p:txBody>
          <a:bodyPr/>
          <a:lstStyle/>
          <a:p>
            <a:r>
              <a:rPr lang="en-US" dirty="0"/>
              <a:t>Benchmarking [       ] from $50-100MM of ARR</a:t>
            </a:r>
          </a:p>
        </p:txBody>
      </p:sp>
      <p:sp>
        <p:nvSpPr>
          <p:cNvPr id="15" name="Text Placeholder 14">
            <a:extLst>
              <a:ext uri="{FF2B5EF4-FFF2-40B4-BE49-F238E27FC236}">
                <a16:creationId xmlns:a16="http://schemas.microsoft.com/office/drawing/2014/main" id="{401D06D8-D2F8-1B4B-8498-85954692A928}"/>
              </a:ext>
            </a:extLst>
          </p:cNvPr>
          <p:cNvSpPr>
            <a:spLocks noGrp="1"/>
          </p:cNvSpPr>
          <p:nvPr>
            <p:ph type="body" sz="quarter" idx="14"/>
          </p:nvPr>
        </p:nvSpPr>
        <p:spPr>
          <a:xfrm>
            <a:off x="393432" y="6469509"/>
            <a:ext cx="5245609" cy="258582"/>
          </a:xfrm>
        </p:spPr>
        <p:txBody>
          <a:bodyPr/>
          <a:lstStyle/>
          <a:p>
            <a:r>
              <a:rPr lang="en-US" dirty="0"/>
              <a:t>*All values in the above chart are rounded to the nearest 5% for clarity</a:t>
            </a:r>
          </a:p>
        </p:txBody>
      </p:sp>
      <p:graphicFrame>
        <p:nvGraphicFramePr>
          <p:cNvPr id="6" name="Table 3">
            <a:extLst>
              <a:ext uri="{FF2B5EF4-FFF2-40B4-BE49-F238E27FC236}">
                <a16:creationId xmlns:a16="http://schemas.microsoft.com/office/drawing/2014/main" id="{E9AA71A6-0C66-0449-91C5-714216F79087}"/>
              </a:ext>
            </a:extLst>
          </p:cNvPr>
          <p:cNvGraphicFramePr>
            <a:graphicFrameLocks noGrp="1"/>
          </p:cNvGraphicFramePr>
          <p:nvPr>
            <p:extLst>
              <p:ext uri="{D42A27DB-BD31-4B8C-83A1-F6EECF244321}">
                <p14:modId xmlns:p14="http://schemas.microsoft.com/office/powerpoint/2010/main" val="1773550881"/>
              </p:ext>
            </p:extLst>
          </p:nvPr>
        </p:nvGraphicFramePr>
        <p:xfrm>
          <a:off x="399506" y="1272209"/>
          <a:ext cx="11338563" cy="5120641"/>
        </p:xfrm>
        <a:graphic>
          <a:graphicData uri="http://schemas.openxmlformats.org/drawingml/2006/table">
            <a:tbl>
              <a:tblPr firstRow="1" bandRow="1">
                <a:tableStyleId>{5C22544A-7EE6-4342-B048-85BDC9FD1C3A}</a:tableStyleId>
              </a:tblPr>
              <a:tblGrid>
                <a:gridCol w="1143755">
                  <a:extLst>
                    <a:ext uri="{9D8B030D-6E8A-4147-A177-3AD203B41FA5}">
                      <a16:colId xmlns:a16="http://schemas.microsoft.com/office/drawing/2014/main" val="1016895831"/>
                    </a:ext>
                  </a:extLst>
                </a:gridCol>
                <a:gridCol w="1274351">
                  <a:extLst>
                    <a:ext uri="{9D8B030D-6E8A-4147-A177-3AD203B41FA5}">
                      <a16:colId xmlns:a16="http://schemas.microsoft.com/office/drawing/2014/main" val="2233147681"/>
                    </a:ext>
                  </a:extLst>
                </a:gridCol>
                <a:gridCol w="1274351">
                  <a:extLst>
                    <a:ext uri="{9D8B030D-6E8A-4147-A177-3AD203B41FA5}">
                      <a16:colId xmlns:a16="http://schemas.microsoft.com/office/drawing/2014/main" val="3732344099"/>
                    </a:ext>
                  </a:extLst>
                </a:gridCol>
                <a:gridCol w="1274351">
                  <a:extLst>
                    <a:ext uri="{9D8B030D-6E8A-4147-A177-3AD203B41FA5}">
                      <a16:colId xmlns:a16="http://schemas.microsoft.com/office/drawing/2014/main" val="2101504707"/>
                    </a:ext>
                  </a:extLst>
                </a:gridCol>
                <a:gridCol w="1274351">
                  <a:extLst>
                    <a:ext uri="{9D8B030D-6E8A-4147-A177-3AD203B41FA5}">
                      <a16:colId xmlns:a16="http://schemas.microsoft.com/office/drawing/2014/main" val="611912794"/>
                    </a:ext>
                  </a:extLst>
                </a:gridCol>
                <a:gridCol w="1274351">
                  <a:extLst>
                    <a:ext uri="{9D8B030D-6E8A-4147-A177-3AD203B41FA5}">
                      <a16:colId xmlns:a16="http://schemas.microsoft.com/office/drawing/2014/main" val="1885102206"/>
                    </a:ext>
                  </a:extLst>
                </a:gridCol>
                <a:gridCol w="1274351">
                  <a:extLst>
                    <a:ext uri="{9D8B030D-6E8A-4147-A177-3AD203B41FA5}">
                      <a16:colId xmlns:a16="http://schemas.microsoft.com/office/drawing/2014/main" val="272194313"/>
                    </a:ext>
                  </a:extLst>
                </a:gridCol>
                <a:gridCol w="1274351">
                  <a:extLst>
                    <a:ext uri="{9D8B030D-6E8A-4147-A177-3AD203B41FA5}">
                      <a16:colId xmlns:a16="http://schemas.microsoft.com/office/drawing/2014/main" val="2421103528"/>
                    </a:ext>
                  </a:extLst>
                </a:gridCol>
                <a:gridCol w="1274351">
                  <a:extLst>
                    <a:ext uri="{9D8B030D-6E8A-4147-A177-3AD203B41FA5}">
                      <a16:colId xmlns:a16="http://schemas.microsoft.com/office/drawing/2014/main" val="407252886"/>
                    </a:ext>
                  </a:extLst>
                </a:gridCol>
              </a:tblGrid>
              <a:tr h="687066">
                <a:tc>
                  <a:txBody>
                    <a:bodyPr/>
                    <a:lstStyle/>
                    <a:p>
                      <a:pPr algn="ctr"/>
                      <a:endParaRPr lang="en-US" sz="1100" b="0" dirty="0">
                        <a:solidFill>
                          <a:schemeClr val="tx1"/>
                        </a:solidFill>
                        <a:latin typeface="Europa-Regular" panose="02000000000000000000" pitchFamily="2" charset="77"/>
                      </a:endParaRPr>
                    </a:p>
                  </a:txBody>
                  <a:tcPr marL="0" marR="0" anchor="ctr">
                    <a:lnL w="12700" cmpd="sng">
                      <a:noFill/>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ARR </a:t>
                      </a:r>
                    </a:p>
                    <a:p>
                      <a:pPr algn="ctr"/>
                      <a:r>
                        <a:rPr lang="en-US" sz="1100" b="1" dirty="0">
                          <a:solidFill>
                            <a:schemeClr val="tx1"/>
                          </a:solidFill>
                          <a:latin typeface="Europa-Regular" panose="02000000000000000000" pitchFamily="2" charset="77"/>
                        </a:rPr>
                        <a:t>Growth</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Net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Retention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Gross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S&amp;M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R&amp;D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G&amp;A </a:t>
                      </a:r>
                      <a:br>
                        <a:rPr lang="en-US" sz="1100" b="1" dirty="0">
                          <a:solidFill>
                            <a:schemeClr val="tx1"/>
                          </a:solidFill>
                          <a:latin typeface="Europa-Regular" panose="02000000000000000000" pitchFamily="2" charset="77"/>
                        </a:rPr>
                      </a:br>
                      <a:r>
                        <a:rPr lang="en-US" sz="1100" b="1" dirty="0">
                          <a:solidFill>
                            <a:schemeClr val="tx1"/>
                          </a:solidFill>
                          <a:latin typeface="Europa-Regular" panose="02000000000000000000" pitchFamily="2" charset="77"/>
                        </a:rPr>
                        <a:t>% Revenue</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tx1"/>
                          </a:solidFill>
                          <a:latin typeface="Europa-Regular" panose="02000000000000000000" pitchFamily="2" charset="77"/>
                        </a:rPr>
                        <a:t>FCF</a:t>
                      </a:r>
                    </a:p>
                    <a:p>
                      <a:pPr algn="ctr"/>
                      <a:r>
                        <a:rPr lang="en-US" sz="1100" b="1" dirty="0">
                          <a:solidFill>
                            <a:schemeClr val="tx1"/>
                          </a:solidFill>
                          <a:latin typeface="Europa-Regular" panose="02000000000000000000" pitchFamily="2" charset="77"/>
                        </a:rPr>
                        <a:t>Margin</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505508"/>
                  </a:ext>
                </a:extLst>
              </a:tr>
              <a:tr h="886715">
                <a:tc>
                  <a:txBody>
                    <a:bodyPr/>
                    <a:lstStyle/>
                    <a:p>
                      <a:pPr algn="ctr"/>
                      <a:r>
                        <a:rPr lang="en-US" sz="1100" b="1" dirty="0">
                          <a:solidFill>
                            <a:schemeClr val="bg1"/>
                          </a:solidFill>
                          <a:latin typeface="Europa-Bold" panose="02000000000000000000" pitchFamily="2" charset="77"/>
                        </a:rPr>
                        <a:t>[ Add Your Logo Here ]</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 ]%</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 ]%</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2376883164"/>
                  </a:ext>
                </a:extLst>
              </a:tr>
              <a:tr h="886715">
                <a:tc>
                  <a:txBody>
                    <a:bodyPr/>
                    <a:lstStyle/>
                    <a:p>
                      <a:pPr algn="ctr"/>
                      <a:r>
                        <a:rPr lang="en-US" sz="1100" b="1" dirty="0">
                          <a:solidFill>
                            <a:schemeClr val="bg1"/>
                          </a:solidFill>
                          <a:latin typeface="Europa-Bold" panose="02000000000000000000" pitchFamily="2" charset="77"/>
                        </a:rPr>
                        <a:t>Average</a:t>
                      </a: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rgbClr val="015089"/>
                          </a:solidFill>
                          <a:latin typeface="Europa-Bold" panose="02000000000000000000" pitchFamily="2" charset="77"/>
                        </a:rPr>
                        <a:t>60%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120%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90%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30%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20%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tc>
                  <a:txBody>
                    <a:bodyPr/>
                    <a:lstStyle/>
                    <a:p>
                      <a:pPr algn="ctr"/>
                      <a:r>
                        <a:rPr lang="en-US" sz="1400" b="1" dirty="0">
                          <a:solidFill>
                            <a:srgbClr val="015089"/>
                          </a:solidFill>
                          <a:latin typeface="Europa-Bold" panose="02000000000000000000" pitchFamily="2" charset="77"/>
                        </a:rPr>
                        <a:t>-40%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089">
                        <a:alpha val="12478"/>
                      </a:srgbClr>
                    </a:solidFill>
                  </a:tcPr>
                </a:tc>
                <a:extLst>
                  <a:ext uri="{0D108BD9-81ED-4DB2-BD59-A6C34878D82A}">
                    <a16:rowId xmlns:a16="http://schemas.microsoft.com/office/drawing/2014/main" val="1784177567"/>
                  </a:ext>
                </a:extLst>
              </a:tr>
              <a:tr h="886715">
                <a:tc>
                  <a:txBody>
                    <a:bodyPr/>
                    <a:lstStyle/>
                    <a:p>
                      <a:pPr algn="ctr"/>
                      <a:r>
                        <a:rPr lang="en-US" sz="1100" dirty="0">
                          <a:solidFill>
                            <a:schemeClr val="bg1"/>
                          </a:solidFill>
                          <a:latin typeface="Europa-Bold" panose="02000000000000000000" pitchFamily="2" charset="77"/>
                        </a:rPr>
                        <a:t>Top </a:t>
                      </a:r>
                      <a:br>
                        <a:rPr lang="en-US" sz="1100" dirty="0">
                          <a:solidFill>
                            <a:schemeClr val="bg1"/>
                          </a:solidFill>
                          <a:latin typeface="Europa-Bold" panose="02000000000000000000" pitchFamily="2" charset="77"/>
                        </a:rPr>
                      </a:br>
                      <a:r>
                        <a:rPr lang="en-US" sz="1100" dirty="0">
                          <a:solidFill>
                            <a:schemeClr val="bg1"/>
                          </a:solidFill>
                          <a:latin typeface="Europa-Bold" panose="02000000000000000000" pitchFamily="2" charset="77"/>
                        </a:rPr>
                        <a:t>Quartile</a:t>
                      </a: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&lt;45%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114500"/>
                  </a:ext>
                </a:extLst>
              </a:tr>
              <a:tr h="886715">
                <a:tc>
                  <a:txBody>
                    <a:bodyPr/>
                    <a:lstStyle/>
                    <a:p>
                      <a:pPr algn="ctr"/>
                      <a:r>
                        <a:rPr lang="en-US" sz="1100" dirty="0">
                          <a:solidFill>
                            <a:schemeClr val="bg1"/>
                          </a:solidFill>
                          <a:latin typeface="Europa-Bold" panose="02000000000000000000" pitchFamily="2" charset="77"/>
                        </a:rPr>
                        <a:t>Middle</a:t>
                      </a:r>
                    </a:p>
                    <a:p>
                      <a:pPr algn="ctr"/>
                      <a:r>
                        <a:rPr lang="en-US" sz="1100" dirty="0">
                          <a:solidFill>
                            <a:schemeClr val="bg1"/>
                          </a:solidFill>
                          <a:latin typeface="Europa-Bold" panose="02000000000000000000" pitchFamily="2" charset="77"/>
                        </a:rPr>
                        <a:t>50%</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40-</a:t>
                      </a:r>
                    </a:p>
                    <a:p>
                      <a:pPr algn="ctr"/>
                      <a:r>
                        <a:rPr lang="en-US" sz="1400" dirty="0">
                          <a:solidFill>
                            <a:srgbClr val="6695B7"/>
                          </a:solidFill>
                          <a:latin typeface="Europa-Bold" panose="02000000000000000000" pitchFamily="2" charset="77"/>
                        </a:rPr>
                        <a:t>80%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105-</a:t>
                      </a:r>
                    </a:p>
                    <a:p>
                      <a:pPr algn="ctr"/>
                      <a:r>
                        <a:rPr lang="en-US" sz="1400" dirty="0">
                          <a:solidFill>
                            <a:srgbClr val="6695B7"/>
                          </a:solidFill>
                          <a:latin typeface="Europa-Bold" panose="02000000000000000000" pitchFamily="2" charset="77"/>
                        </a:rPr>
                        <a:t>135%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85-</a:t>
                      </a:r>
                    </a:p>
                    <a:p>
                      <a:pPr algn="ctr"/>
                      <a:r>
                        <a:rPr lang="en-US" sz="1400" dirty="0">
                          <a:solidFill>
                            <a:srgbClr val="6695B7"/>
                          </a:solidFill>
                          <a:latin typeface="Europa-Bold" panose="02000000000000000000" pitchFamily="2" charset="77"/>
                        </a:rPr>
                        <a:t>95%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60-</a:t>
                      </a:r>
                    </a:p>
                    <a:p>
                      <a:pPr algn="ctr"/>
                      <a:r>
                        <a:rPr lang="en-US" sz="1400" dirty="0">
                          <a:solidFill>
                            <a:srgbClr val="6695B7"/>
                          </a:solidFill>
                          <a:latin typeface="Europa-Bold" panose="02000000000000000000" pitchFamily="2" charset="77"/>
                        </a:rPr>
                        <a:t>80%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45-</a:t>
                      </a:r>
                    </a:p>
                    <a:p>
                      <a:pPr algn="ctr"/>
                      <a:r>
                        <a:rPr lang="en-US" sz="1400" dirty="0">
                          <a:solidFill>
                            <a:srgbClr val="6695B7"/>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15-</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-50-</a:t>
                      </a:r>
                    </a:p>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380964"/>
                  </a:ext>
                </a:extLst>
              </a:tr>
              <a:tr h="886715">
                <a:tc>
                  <a:txBody>
                    <a:bodyPr/>
                    <a:lstStyle/>
                    <a:p>
                      <a:pPr algn="ctr"/>
                      <a:r>
                        <a:rPr lang="en-US" sz="1100" dirty="0">
                          <a:solidFill>
                            <a:schemeClr val="bg1"/>
                          </a:solidFill>
                          <a:latin typeface="Europa-Bold" panose="02000000000000000000" pitchFamily="2" charset="77"/>
                        </a:rPr>
                        <a:t>Bottom Quartile</a:t>
                      </a:r>
                    </a:p>
                  </a:txBody>
                  <a:tcPr marL="0" marR="0" anchor="ctr">
                    <a:lnL w="12700" cmpd="sng">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rgbClr val="6695B7"/>
                          </a:solidFill>
                          <a:latin typeface="Europa-Bold" panose="02000000000000000000" pitchFamily="2" charset="77"/>
                        </a:rPr>
                        <a:t>&lt;40%</a:t>
                      </a:r>
                    </a:p>
                  </a:txBody>
                  <a:tcPr anchor="ctr">
                    <a:lnL w="12700" cap="flat" cmpd="sng" algn="ctr">
                      <a:solidFill>
                        <a:schemeClr val="tx1"/>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&lt;105%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&lt;85%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&lt;60%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70%+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35%+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25%+</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rgbClr val="6695B7"/>
                          </a:solidFill>
                          <a:latin typeface="Europa-Bold" panose="02000000000000000000" pitchFamily="2" charset="77"/>
                        </a:rPr>
                        <a:t>&lt;-50%</a:t>
                      </a:r>
                    </a:p>
                  </a:txBody>
                  <a:tcPr anchor="ctr">
                    <a:lnL w="19050" cap="flat" cmpd="sng" algn="ctr">
                      <a:solidFill>
                        <a:schemeClr val="accent4"/>
                      </a:solidFill>
                      <a:prstDash val="solid"/>
                      <a:round/>
                      <a:headEnd type="none" w="med" len="med"/>
                      <a:tailEnd type="none" w="med" len="med"/>
                    </a:lnL>
                    <a:lnR w="19050"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116004"/>
                  </a:ext>
                </a:extLst>
              </a:tr>
            </a:tbl>
          </a:graphicData>
        </a:graphic>
      </p:graphicFrame>
      <p:sp>
        <p:nvSpPr>
          <p:cNvPr id="5" name="TextBox 4">
            <a:extLst>
              <a:ext uri="{FF2B5EF4-FFF2-40B4-BE49-F238E27FC236}">
                <a16:creationId xmlns:a16="http://schemas.microsoft.com/office/drawing/2014/main" id="{0FA34EAB-3002-0049-BF85-C5FE5CF26DF4}"/>
              </a:ext>
            </a:extLst>
          </p:cNvPr>
          <p:cNvSpPr txBox="1"/>
          <p:nvPr/>
        </p:nvSpPr>
        <p:spPr>
          <a:xfrm>
            <a:off x="10392412" y="142421"/>
            <a:ext cx="1406762" cy="954107"/>
          </a:xfrm>
          <a:prstGeom prst="rect">
            <a:avLst/>
          </a:prstGeom>
          <a:noFill/>
          <a:ln w="38100">
            <a:solidFill>
              <a:schemeClr val="accent2"/>
            </a:solidFill>
            <a:prstDash val="dash"/>
          </a:ln>
        </p:spPr>
        <p:txBody>
          <a:bodyPr wrap="square" rtlCol="0">
            <a:spAutoFit/>
          </a:bodyPr>
          <a:lstStyle/>
          <a:p>
            <a:pPr algn="ctr"/>
            <a:endParaRPr lang="en-US" sz="1400" dirty="0"/>
          </a:p>
          <a:p>
            <a:pPr algn="ctr"/>
            <a:r>
              <a:rPr lang="en-US" sz="1400" dirty="0"/>
              <a:t>Put this box over your metrics</a:t>
            </a:r>
          </a:p>
          <a:p>
            <a:pPr algn="ctr"/>
            <a:endParaRPr lang="en-US" sz="1400" dirty="0"/>
          </a:p>
        </p:txBody>
      </p:sp>
      <p:sp>
        <p:nvSpPr>
          <p:cNvPr id="7" name="TextBox 6">
            <a:extLst>
              <a:ext uri="{FF2B5EF4-FFF2-40B4-BE49-F238E27FC236}">
                <a16:creationId xmlns:a16="http://schemas.microsoft.com/office/drawing/2014/main" id="{F5E6A886-4D75-9B48-A0F5-040D663F05FF}"/>
              </a:ext>
            </a:extLst>
          </p:cNvPr>
          <p:cNvSpPr txBox="1"/>
          <p:nvPr/>
        </p:nvSpPr>
        <p:spPr>
          <a:xfrm>
            <a:off x="392826" y="945631"/>
            <a:ext cx="1907922" cy="307777"/>
          </a:xfrm>
          <a:prstGeom prst="rect">
            <a:avLst/>
          </a:prstGeom>
          <a:noFill/>
          <a:ln w="38100">
            <a:solidFill>
              <a:srgbClr val="C00000"/>
            </a:solidFill>
            <a:prstDash val="dash"/>
          </a:ln>
        </p:spPr>
        <p:txBody>
          <a:bodyPr wrap="square" rtlCol="0">
            <a:spAutoFit/>
          </a:bodyPr>
          <a:lstStyle/>
          <a:p>
            <a:pPr algn="ctr"/>
            <a:r>
              <a:rPr lang="en-US" sz="1400" dirty="0">
                <a:solidFill>
                  <a:srgbClr val="C00000"/>
                </a:solidFill>
              </a:rPr>
              <a:t>Add your metrics</a:t>
            </a:r>
          </a:p>
        </p:txBody>
      </p:sp>
      <p:cxnSp>
        <p:nvCxnSpPr>
          <p:cNvPr id="8" name="Straight Arrow Connector 7">
            <a:extLst>
              <a:ext uri="{FF2B5EF4-FFF2-40B4-BE49-F238E27FC236}">
                <a16:creationId xmlns:a16="http://schemas.microsoft.com/office/drawing/2014/main" id="{BBE1F6A6-B530-E545-8A49-B8B89D9C0B9A}"/>
              </a:ext>
            </a:extLst>
          </p:cNvPr>
          <p:cNvCxnSpPr/>
          <p:nvPr/>
        </p:nvCxnSpPr>
        <p:spPr>
          <a:xfrm>
            <a:off x="870155" y="1356852"/>
            <a:ext cx="476632" cy="442451"/>
          </a:xfrm>
          <a:prstGeom prst="straightConnector1">
            <a:avLst/>
          </a:prstGeom>
          <a:ln w="381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756494"/>
      </p:ext>
    </p:extLst>
  </p:cSld>
  <p:clrMapOvr>
    <a:masterClrMapping/>
  </p:clrMapOvr>
</p:sld>
</file>

<file path=ppt/theme/theme1.xml><?xml version="1.0" encoding="utf-8"?>
<a:theme xmlns:a="http://schemas.openxmlformats.org/drawingml/2006/main" name="Office Theme">
  <a:themeElements>
    <a:clrScheme name="Bessemer 1">
      <a:dk1>
        <a:srgbClr val="014F88"/>
      </a:dk1>
      <a:lt1>
        <a:srgbClr val="FFFFFF"/>
      </a:lt1>
      <a:dk2>
        <a:srgbClr val="014F88"/>
      </a:dk2>
      <a:lt2>
        <a:srgbClr val="FFFFFF"/>
      </a:lt2>
      <a:accent1>
        <a:srgbClr val="014F88"/>
      </a:accent1>
      <a:accent2>
        <a:srgbClr val="F4A601"/>
      </a:accent2>
      <a:accent3>
        <a:srgbClr val="A5AE71"/>
      </a:accent3>
      <a:accent4>
        <a:srgbClr val="6695B7"/>
      </a:accent4>
      <a:accent5>
        <a:srgbClr val="A8C0B0"/>
      </a:accent5>
      <a:accent6>
        <a:srgbClr val="D0D1D0"/>
      </a:accent6>
      <a:hlink>
        <a:srgbClr val="6695B7"/>
      </a:hlink>
      <a:folHlink>
        <a:srgbClr val="6695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55974</TotalTime>
  <Words>1345</Words>
  <Application>Microsoft Office PowerPoint</Application>
  <PresentationFormat>Widescreen</PresentationFormat>
  <Paragraphs>476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Europa-Bold</vt:lpstr>
      <vt:lpstr>Europa-Light</vt:lpstr>
      <vt:lpstr>Europa-Regular</vt:lpstr>
      <vt:lpstr>Noe Display Bold</vt:lpstr>
      <vt:lpstr>Office Theme</vt:lpstr>
      <vt:lpstr>PowerPoint Presentation</vt:lpstr>
      <vt:lpstr>Benchmarks for your business </vt:lpstr>
      <vt:lpstr>Average Benchmarks by ARR Scale</vt:lpstr>
      <vt:lpstr>The Public Playbook</vt:lpstr>
      <vt:lpstr>Benchmarking Your Business</vt:lpstr>
      <vt:lpstr>Benchmarking [       ] from $1-10MM of ARR</vt:lpstr>
      <vt:lpstr>Benchmarking [       ] from $10-25MM of ARR</vt:lpstr>
      <vt:lpstr>Benchmarking [       ] from $25-50MM of ARR</vt:lpstr>
      <vt:lpstr>Benchmarking [       ] from $50-100MM of ARR</vt:lpstr>
      <vt:lpstr>Benchmarking [       ] at 100MM+ of ARR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Kasman</dc:creator>
  <cp:lastModifiedBy>Andrew Schmitt</cp:lastModifiedBy>
  <cp:revision>1302</cp:revision>
  <cp:lastPrinted>2019-01-28T23:53:57Z</cp:lastPrinted>
  <dcterms:created xsi:type="dcterms:W3CDTF">2019-01-14T22:54:36Z</dcterms:created>
  <dcterms:modified xsi:type="dcterms:W3CDTF">2022-03-31T19:30:55Z</dcterms:modified>
</cp:coreProperties>
</file>